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diagrams/layout13.xml" ContentType="application/vnd.openxmlformats-officedocument.drawingml.diagramLayout+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slideMasters/slideMaster5.xml" ContentType="application/vnd.openxmlformats-officedocument.presentationml.slideMaster+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quickStyle15.xml" ContentType="application/vnd.openxmlformats-officedocument.drawingml.diagramStyl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layout15.xml" ContentType="application/vnd.openxmlformats-officedocument.drawingml.diagramLayout+xml"/>
  <Override PartName="/ppt/diagrams/drawing9.xml" ContentType="application/vnd.ms-office.drawingml.diagramDrawing+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0" r:id="rId2"/>
    <p:sldMasterId id="2147483811" r:id="rId3"/>
    <p:sldMasterId id="2147483823" r:id="rId4"/>
    <p:sldMasterId id="2147483835" r:id="rId5"/>
  </p:sldMasterIdLst>
  <p:notesMasterIdLst>
    <p:notesMasterId r:id="rId41"/>
  </p:notesMasterIdLst>
  <p:sldIdLst>
    <p:sldId id="303" r:id="rId6"/>
    <p:sldId id="257" r:id="rId7"/>
    <p:sldId id="262" r:id="rId8"/>
    <p:sldId id="304" r:id="rId9"/>
    <p:sldId id="305" r:id="rId10"/>
    <p:sldId id="306" r:id="rId11"/>
    <p:sldId id="307" r:id="rId12"/>
    <p:sldId id="270" r:id="rId13"/>
    <p:sldId id="260" r:id="rId14"/>
    <p:sldId id="265" r:id="rId15"/>
    <p:sldId id="261" r:id="rId16"/>
    <p:sldId id="258" r:id="rId17"/>
    <p:sldId id="266" r:id="rId18"/>
    <p:sldId id="267" r:id="rId19"/>
    <p:sldId id="269" r:id="rId20"/>
    <p:sldId id="308" r:id="rId21"/>
    <p:sldId id="309" r:id="rId22"/>
    <p:sldId id="310" r:id="rId23"/>
    <p:sldId id="288" r:id="rId24"/>
    <p:sldId id="311" r:id="rId25"/>
    <p:sldId id="259" r:id="rId26"/>
    <p:sldId id="276" r:id="rId27"/>
    <p:sldId id="277" r:id="rId28"/>
    <p:sldId id="290" r:id="rId29"/>
    <p:sldId id="293" r:id="rId30"/>
    <p:sldId id="294" r:id="rId31"/>
    <p:sldId id="313" r:id="rId32"/>
    <p:sldId id="296" r:id="rId33"/>
    <p:sldId id="298" r:id="rId34"/>
    <p:sldId id="314" r:id="rId35"/>
    <p:sldId id="299" r:id="rId36"/>
    <p:sldId id="312" r:id="rId37"/>
    <p:sldId id="300" r:id="rId38"/>
    <p:sldId id="301" r:id="rId39"/>
    <p:sldId id="302"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Kulakova" initials="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7957" autoAdjust="0"/>
  </p:normalViewPr>
  <p:slideViewPr>
    <p:cSldViewPr>
      <p:cViewPr varScale="1">
        <p:scale>
          <a:sx n="66" d="100"/>
          <a:sy n="66" d="100"/>
        </p:scale>
        <p:origin x="-960" y="-114"/>
      </p:cViewPr>
      <p:guideLst>
        <p:guide orient="horz" pos="2160"/>
        <p:guide pos="2880"/>
      </p:guideLst>
    </p:cSldViewPr>
  </p:slideViewPr>
  <p:notesTextViewPr>
    <p:cViewPr>
      <p:scale>
        <a:sx n="100" d="100"/>
        <a:sy n="100" d="100"/>
      </p:scale>
      <p:origin x="0" y="1074"/>
    </p:cViewPr>
  </p:notesTextViewPr>
  <p:notesViewPr>
    <p:cSldViewPr>
      <p:cViewPr>
        <p:scale>
          <a:sx n="66" d="100"/>
          <a:sy n="66" d="100"/>
        </p:scale>
        <p:origin x="-2550" y="6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Users\EKulakova\Documents\&#1055;&#1056;&#1054;&#1043;&#1053;&#1054;&#1047;&#1067;%20&#1089;&#1086;&#1094;&#1080;&#1072;&#1083;&#1100;&#1085;&#1086;-&#1101;&#1082;&#1086;&#1085;&#1086;&#1084;&#1080;&#1095;.%20&#1088;&#1072;&#1079;&#1074;&#1080;&#1090;&#1080;&#1103;%20(&#1055;&#1057;&#1069;&#1056;)\&#1055;&#1088;&#1086;&#1075;&#1085;&#1086;&#1079;%20&#1089;&#1086;&#1094;-&#1101;&#1082;%20&#1088;&#1072;&#1079;&#1074;&#1080;&#1090;&#1080;&#1103;%202021-2023\&#1056;&#1099;&#1085;&#1086;&#1082;%20&#1090;&#1088;&#1091;&#1076;&#107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manualLayout>
          <c:layoutTarget val="inner"/>
          <c:xMode val="edge"/>
          <c:yMode val="edge"/>
          <c:x val="0.39588888888889051"/>
          <c:y val="5.0925925925925986E-2"/>
          <c:w val="0.44559033245844282"/>
          <c:h val="0.89814814814814914"/>
        </c:manualLayout>
      </c:layout>
      <c:bar3DChart>
        <c:barDir val="bar"/>
        <c:grouping val="clustered"/>
        <c:ser>
          <c:idx val="0"/>
          <c:order val="0"/>
          <c:tx>
            <c:strRef>
              <c:f>Лист1!$B$1</c:f>
              <c:strCache>
                <c:ptCount val="1"/>
                <c:pt idx="0">
                  <c:v>2018 год</c:v>
                </c:pt>
              </c:strCache>
            </c:strRef>
          </c:tx>
          <c:cat>
            <c:strRef>
              <c:f>Лист1!$A$2:$A$5</c:f>
              <c:strCache>
                <c:ptCount val="4"/>
                <c:pt idx="0">
                  <c:v>Зарегистрировано безработных граждан</c:v>
                </c:pt>
                <c:pt idx="1">
                  <c:v>Уровень регистрируемой безработицы</c:v>
                </c:pt>
                <c:pt idx="2">
                  <c:v>Количество вакансий, заявленных работодателями</c:v>
                </c:pt>
                <c:pt idx="3">
                  <c:v>Обратились в службу занятости в поиске работы</c:v>
                </c:pt>
              </c:strCache>
            </c:strRef>
          </c:cat>
          <c:val>
            <c:numRef>
              <c:f>Лист1!$B$2:$B$5</c:f>
              <c:numCache>
                <c:formatCode>General</c:formatCode>
                <c:ptCount val="4"/>
                <c:pt idx="0">
                  <c:v>45</c:v>
                </c:pt>
                <c:pt idx="1">
                  <c:v>80</c:v>
                </c:pt>
                <c:pt idx="2">
                  <c:v>111</c:v>
                </c:pt>
                <c:pt idx="3">
                  <c:v>141</c:v>
                </c:pt>
              </c:numCache>
            </c:numRef>
          </c:val>
          <c:extLst xmlns:c16r2="http://schemas.microsoft.com/office/drawing/2015/06/chart">
            <c:ext xmlns:c16="http://schemas.microsoft.com/office/drawing/2014/chart" uri="{C3380CC4-5D6E-409C-BE32-E72D297353CC}">
              <c16:uniqueId val="{00000000-70B9-44D5-A3D3-2AA1381CDB5D}"/>
            </c:ext>
          </c:extLst>
        </c:ser>
        <c:ser>
          <c:idx val="1"/>
          <c:order val="1"/>
          <c:tx>
            <c:strRef>
              <c:f>Лист1!$C$1</c:f>
              <c:strCache>
                <c:ptCount val="1"/>
                <c:pt idx="0">
                  <c:v>2019 год</c:v>
                </c:pt>
              </c:strCache>
            </c:strRef>
          </c:tx>
          <c:cat>
            <c:strRef>
              <c:f>Лист1!$A$2:$A$5</c:f>
              <c:strCache>
                <c:ptCount val="4"/>
                <c:pt idx="0">
                  <c:v>Зарегистрировано безработных граждан</c:v>
                </c:pt>
                <c:pt idx="1">
                  <c:v>Уровень регистрируемой безработицы</c:v>
                </c:pt>
                <c:pt idx="2">
                  <c:v>Количество вакансий, заявленных работодателями</c:v>
                </c:pt>
                <c:pt idx="3">
                  <c:v>Обратились в службу занятости в поиске работы</c:v>
                </c:pt>
              </c:strCache>
            </c:strRef>
          </c:cat>
          <c:val>
            <c:numRef>
              <c:f>Лист1!$C$2:$C$5</c:f>
              <c:numCache>
                <c:formatCode>General</c:formatCode>
                <c:ptCount val="4"/>
                <c:pt idx="0">
                  <c:v>51</c:v>
                </c:pt>
                <c:pt idx="1">
                  <c:v>100</c:v>
                </c:pt>
                <c:pt idx="2">
                  <c:v>132</c:v>
                </c:pt>
                <c:pt idx="3">
                  <c:v>132</c:v>
                </c:pt>
              </c:numCache>
            </c:numRef>
          </c:val>
          <c:extLst xmlns:c16r2="http://schemas.microsoft.com/office/drawing/2015/06/chart">
            <c:ext xmlns:c16="http://schemas.microsoft.com/office/drawing/2014/chart" uri="{C3380CC4-5D6E-409C-BE32-E72D297353CC}">
              <c16:uniqueId val="{00000001-70B9-44D5-A3D3-2AA1381CDB5D}"/>
            </c:ext>
          </c:extLst>
        </c:ser>
        <c:shape val="cylinder"/>
        <c:axId val="64444672"/>
        <c:axId val="64610304"/>
        <c:axId val="0"/>
      </c:bar3DChart>
      <c:catAx>
        <c:axId val="64444672"/>
        <c:scaling>
          <c:orientation val="minMax"/>
        </c:scaling>
        <c:axPos val="l"/>
        <c:numFmt formatCode="General" sourceLinked="1"/>
        <c:tickLblPos val="nextTo"/>
        <c:txPr>
          <a:bodyPr/>
          <a:lstStyle/>
          <a:p>
            <a:pPr>
              <a:defRPr b="1">
                <a:solidFill>
                  <a:srgbClr val="002060"/>
                </a:solidFill>
              </a:defRPr>
            </a:pPr>
            <a:endParaRPr lang="ru-RU"/>
          </a:p>
        </c:txPr>
        <c:crossAx val="64610304"/>
        <c:crosses val="autoZero"/>
        <c:auto val="1"/>
        <c:lblAlgn val="ctr"/>
        <c:lblOffset val="100"/>
      </c:catAx>
      <c:valAx>
        <c:axId val="64610304"/>
        <c:scaling>
          <c:orientation val="minMax"/>
        </c:scaling>
        <c:delete val="1"/>
        <c:axPos val="b"/>
        <c:majorGridlines/>
        <c:numFmt formatCode="General" sourceLinked="1"/>
        <c:tickLblPos val="nextTo"/>
        <c:crossAx val="64444672"/>
        <c:crosses val="autoZero"/>
        <c:crossBetween val="between"/>
      </c:valAx>
    </c:plotArea>
    <c:legend>
      <c:legendPos val="r"/>
      <c:layout>
        <c:manualLayout>
          <c:xMode val="edge"/>
          <c:yMode val="edge"/>
          <c:x val="0.85805847925929468"/>
          <c:y val="0.15681719668176253"/>
          <c:w val="0.11231194048753838"/>
          <c:h val="0.10399420379958133"/>
        </c:manualLayout>
      </c:layout>
      <c:txPr>
        <a:bodyPr/>
        <a:lstStyle/>
        <a:p>
          <a:pPr>
            <a:defRPr b="1">
              <a:solidFill>
                <a:srgbClr val="002060"/>
              </a:solidFill>
            </a:defRPr>
          </a:pPr>
          <a:endParaRPr lang="ru-RU"/>
        </a:p>
      </c:txPr>
    </c:legend>
    <c:plotVisOnly val="1"/>
    <c:dispBlanksAs val="gap"/>
  </c:chart>
  <c:txPr>
    <a:bodyPr/>
    <a:lstStyle/>
    <a:p>
      <a:pPr>
        <a:defRPr>
          <a:latin typeface="Times New Roman" pitchFamily="18" charset="0"/>
          <a:cs typeface="Times New Roman" pitchFamily="18"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4"/>
  <c:chart>
    <c:title>
      <c:layout/>
      <c:txPr>
        <a:bodyPr/>
        <a:lstStyle/>
        <a:p>
          <a:pPr>
            <a:defRPr>
              <a:solidFill>
                <a:schemeClr val="accent5">
                  <a:lumMod val="50000"/>
                </a:schemeClr>
              </a:solidFill>
            </a:defRPr>
          </a:pPr>
          <a:endParaRPr lang="ru-RU"/>
        </a:p>
      </c:txPr>
    </c:title>
    <c:view3D>
      <c:rAngAx val="1"/>
    </c:view3D>
    <c:plotArea>
      <c:layout/>
      <c:bar3DChart>
        <c:barDir val="bar"/>
        <c:grouping val="stacked"/>
        <c:ser>
          <c:idx val="0"/>
          <c:order val="0"/>
          <c:tx>
            <c:strRef>
              <c:f>Лист1!$B$1</c:f>
              <c:strCache>
                <c:ptCount val="1"/>
                <c:pt idx="0">
                  <c:v>Среднемесячная заработная плата, руб.</c:v>
                </c:pt>
              </c:strCache>
            </c:strRef>
          </c:tx>
          <c:dLbls>
            <c:spPr>
              <a:noFill/>
              <a:ln>
                <a:noFill/>
              </a:ln>
              <a:effectLst/>
            </c:spPr>
            <c:txPr>
              <a:bodyPr/>
              <a:lstStyle/>
              <a:p>
                <a:pPr>
                  <a:defRPr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Лист1!$A$2:$A$3</c:f>
              <c:strCache>
                <c:ptCount val="2"/>
                <c:pt idx="0">
                  <c:v>2018 год</c:v>
                </c:pt>
                <c:pt idx="1">
                  <c:v>2019 год</c:v>
                </c:pt>
              </c:strCache>
            </c:strRef>
          </c:cat>
          <c:val>
            <c:numRef>
              <c:f>Лист1!$B$2:$B$3</c:f>
              <c:numCache>
                <c:formatCode>General</c:formatCode>
                <c:ptCount val="2"/>
                <c:pt idx="0">
                  <c:v>20735</c:v>
                </c:pt>
                <c:pt idx="1">
                  <c:v>21979</c:v>
                </c:pt>
              </c:numCache>
            </c:numRef>
          </c:val>
          <c:extLst xmlns:c16r2="http://schemas.microsoft.com/office/drawing/2015/06/chart">
            <c:ext xmlns:c16="http://schemas.microsoft.com/office/drawing/2014/chart" uri="{C3380CC4-5D6E-409C-BE32-E72D297353CC}">
              <c16:uniqueId val="{00000000-06D3-4097-BFF1-DE460C037F97}"/>
            </c:ext>
          </c:extLst>
        </c:ser>
        <c:ser>
          <c:idx val="1"/>
          <c:order val="1"/>
          <c:tx>
            <c:strRef>
              <c:f>Лист1!$C$1</c:f>
              <c:strCache>
                <c:ptCount val="1"/>
                <c:pt idx="0">
                  <c:v>Ряд 2</c:v>
                </c:pt>
              </c:strCache>
            </c:strRef>
          </c:tx>
          <c:cat>
            <c:strRef>
              <c:f>Лист1!$A$2:$A$3</c:f>
              <c:strCache>
                <c:ptCount val="2"/>
                <c:pt idx="0">
                  <c:v>2018 год</c:v>
                </c:pt>
                <c:pt idx="1">
                  <c:v>2019 год</c:v>
                </c:pt>
              </c:strCache>
            </c:strRef>
          </c:cat>
          <c:val>
            <c:numRef>
              <c:f>Лист1!$C$2:$C$3</c:f>
            </c:numRef>
          </c:val>
          <c:extLst xmlns:c16r2="http://schemas.microsoft.com/office/drawing/2015/06/chart">
            <c:ext xmlns:c16="http://schemas.microsoft.com/office/drawing/2014/chart" uri="{C3380CC4-5D6E-409C-BE32-E72D297353CC}">
              <c16:uniqueId val="{00000001-06D3-4097-BFF1-DE460C037F97}"/>
            </c:ext>
          </c:extLst>
        </c:ser>
        <c:ser>
          <c:idx val="2"/>
          <c:order val="2"/>
          <c:tx>
            <c:strRef>
              <c:f>Лист1!$D$1</c:f>
              <c:strCache>
                <c:ptCount val="1"/>
                <c:pt idx="0">
                  <c:v>Ряд 3</c:v>
                </c:pt>
              </c:strCache>
            </c:strRef>
          </c:tx>
          <c:cat>
            <c:strRef>
              <c:f>Лист1!$A$2:$A$3</c:f>
              <c:strCache>
                <c:ptCount val="2"/>
                <c:pt idx="0">
                  <c:v>2018 год</c:v>
                </c:pt>
                <c:pt idx="1">
                  <c:v>2019 год</c:v>
                </c:pt>
              </c:strCache>
            </c:strRef>
          </c:cat>
          <c:val>
            <c:numRef>
              <c:f>Лист1!$D$2:$D$3</c:f>
            </c:numRef>
          </c:val>
          <c:extLst xmlns:c16r2="http://schemas.microsoft.com/office/drawing/2015/06/chart">
            <c:ext xmlns:c16="http://schemas.microsoft.com/office/drawing/2014/chart" uri="{C3380CC4-5D6E-409C-BE32-E72D297353CC}">
              <c16:uniqueId val="{00000002-06D3-4097-BFF1-DE460C037F97}"/>
            </c:ext>
          </c:extLst>
        </c:ser>
        <c:shape val="cylinder"/>
        <c:axId val="65100032"/>
        <c:axId val="65110016"/>
        <c:axId val="0"/>
      </c:bar3DChart>
      <c:catAx>
        <c:axId val="65100032"/>
        <c:scaling>
          <c:orientation val="minMax"/>
        </c:scaling>
        <c:axPos val="l"/>
        <c:numFmt formatCode="General" sourceLinked="0"/>
        <c:tickLblPos val="nextTo"/>
        <c:txPr>
          <a:bodyPr/>
          <a:lstStyle/>
          <a:p>
            <a:pPr>
              <a:defRPr b="1">
                <a:solidFill>
                  <a:schemeClr val="accent5">
                    <a:lumMod val="50000"/>
                  </a:schemeClr>
                </a:solidFill>
                <a:latin typeface="Times New Roman" pitchFamily="18" charset="0"/>
                <a:cs typeface="Times New Roman" pitchFamily="18" charset="0"/>
              </a:defRPr>
            </a:pPr>
            <a:endParaRPr lang="ru-RU"/>
          </a:p>
        </c:txPr>
        <c:crossAx val="65110016"/>
        <c:crosses val="autoZero"/>
        <c:auto val="1"/>
        <c:lblAlgn val="ctr"/>
        <c:lblOffset val="100"/>
      </c:catAx>
      <c:valAx>
        <c:axId val="65110016"/>
        <c:scaling>
          <c:orientation val="minMax"/>
        </c:scaling>
        <c:delete val="1"/>
        <c:axPos val="b"/>
        <c:majorGridlines/>
        <c:numFmt formatCode="General" sourceLinked="1"/>
        <c:tickLblPos val="nextTo"/>
        <c:crossAx val="65100032"/>
        <c:crosses val="autoZero"/>
        <c:crossBetween val="between"/>
      </c:valAx>
    </c:plotArea>
    <c:plotVisOnly val="1"/>
    <c:dispBlanksAs val="gap"/>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chart>
    <c:plotArea>
      <c:layout/>
      <c:barChart>
        <c:barDir val="col"/>
        <c:grouping val="clustered"/>
        <c:ser>
          <c:idx val="0"/>
          <c:order val="0"/>
          <c:tx>
            <c:strRef>
              <c:f>Лист1!$B$1</c:f>
              <c:strCache>
                <c:ptCount val="1"/>
                <c:pt idx="0">
                  <c:v>НДФЛ</c:v>
                </c:pt>
              </c:strCache>
            </c:strRef>
          </c:tx>
          <c:dLbls>
            <c:dLbl>
              <c:idx val="0"/>
              <c:layout>
                <c:manualLayout>
                  <c:x val="0.12740651567326447"/>
                  <c:y val="7.8335524312154722E-2"/>
                </c:manualLayout>
              </c:layout>
              <c:tx>
                <c:rich>
                  <a:bodyPr/>
                  <a:lstStyle/>
                  <a:p>
                    <a:r>
                      <a:rPr lang="en-US">
                        <a:solidFill>
                          <a:schemeClr val="accent5">
                            <a:lumMod val="50000"/>
                          </a:schemeClr>
                        </a:solidFill>
                        <a:latin typeface="Times New Roman" pitchFamily="18" charset="0"/>
                        <a:cs typeface="Times New Roman" pitchFamily="18" charset="0"/>
                      </a:rPr>
                      <a:t>56121,1</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A2D-400E-B969-65EE93C32477}"/>
                </c:ext>
              </c:extLst>
            </c:dLbl>
            <c:spPr>
              <a:noFill/>
              <a:ln>
                <a:noFill/>
              </a:ln>
              <a:effectLst/>
            </c:spPr>
            <c:txPr>
              <a:bodyPr/>
              <a:lstStyle/>
              <a:p>
                <a:pPr>
                  <a:defRPr sz="1400" b="1">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Лист1!$B$2</c:f>
              <c:numCache>
                <c:formatCode>General</c:formatCode>
                <c:ptCount val="1"/>
                <c:pt idx="0">
                  <c:v>56121.1</c:v>
                </c:pt>
              </c:numCache>
            </c:numRef>
          </c:val>
          <c:extLst xmlns:c16r2="http://schemas.microsoft.com/office/drawing/2015/06/chart">
            <c:ext xmlns:c16="http://schemas.microsoft.com/office/drawing/2014/chart" uri="{C3380CC4-5D6E-409C-BE32-E72D297353CC}">
              <c16:uniqueId val="{00000001-3A2D-400E-B969-65EE93C32477}"/>
            </c:ext>
          </c:extLst>
        </c:ser>
        <c:ser>
          <c:idx val="1"/>
          <c:order val="1"/>
          <c:tx>
            <c:strRef>
              <c:f>Лист1!$C$1</c:f>
              <c:strCache>
                <c:ptCount val="1"/>
                <c:pt idx="0">
                  <c:v>Акцизы</c:v>
                </c:pt>
              </c:strCache>
            </c:strRef>
          </c:tx>
          <c:dLbls>
            <c:dLbl>
              <c:idx val="0"/>
              <c:layout>
                <c:manualLayout>
                  <c:x val="2.9629422249596391E-3"/>
                  <c:y val="-8.8127464851174397E-2"/>
                </c:manualLayout>
              </c:layout>
              <c:spPr/>
              <c:txPr>
                <a:bodyPr/>
                <a:lstStyle/>
                <a:p>
                  <a:pPr>
                    <a:defRPr sz="14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A2D-400E-B969-65EE93C32477}"/>
                </c:ext>
              </c:extLst>
            </c:dLbl>
            <c:spPr>
              <a:noFill/>
              <a:ln>
                <a:noFill/>
              </a:ln>
              <a:effectLst/>
            </c:spPr>
            <c:txPr>
              <a:bodyPr/>
              <a:lstStyle/>
              <a:p>
                <a:pPr>
                  <a:defRPr sz="1400">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Лист1!$C$2</c:f>
              <c:numCache>
                <c:formatCode>General</c:formatCode>
                <c:ptCount val="1"/>
                <c:pt idx="0">
                  <c:v>1801.1</c:v>
                </c:pt>
              </c:numCache>
            </c:numRef>
          </c:val>
          <c:extLst xmlns:c16r2="http://schemas.microsoft.com/office/drawing/2015/06/chart">
            <c:ext xmlns:c16="http://schemas.microsoft.com/office/drawing/2014/chart" uri="{C3380CC4-5D6E-409C-BE32-E72D297353CC}">
              <c16:uniqueId val="{00000003-3A2D-400E-B969-65EE93C32477}"/>
            </c:ext>
          </c:extLst>
        </c:ser>
        <c:ser>
          <c:idx val="2"/>
          <c:order val="2"/>
          <c:tx>
            <c:strRef>
              <c:f>Лист1!$D$1</c:f>
              <c:strCache>
                <c:ptCount val="1"/>
                <c:pt idx="0">
                  <c:v>ЕСН</c:v>
                </c:pt>
              </c:strCache>
            </c:strRef>
          </c:tx>
          <c:dLbls>
            <c:spPr>
              <a:noFill/>
              <a:ln>
                <a:noFill/>
              </a:ln>
              <a:effectLst/>
            </c:spPr>
            <c:txPr>
              <a:bodyPr/>
              <a:lstStyle/>
              <a:p>
                <a:pPr>
                  <a:defRPr sz="14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Лист1!$D$2</c:f>
              <c:numCache>
                <c:formatCode>General</c:formatCode>
                <c:ptCount val="1"/>
                <c:pt idx="0">
                  <c:v>4.4000000000000004</c:v>
                </c:pt>
              </c:numCache>
            </c:numRef>
          </c:val>
          <c:extLst xmlns:c16r2="http://schemas.microsoft.com/office/drawing/2015/06/chart">
            <c:ext xmlns:c16="http://schemas.microsoft.com/office/drawing/2014/chart" uri="{C3380CC4-5D6E-409C-BE32-E72D297353CC}">
              <c16:uniqueId val="{00000004-3A2D-400E-B969-65EE93C32477}"/>
            </c:ext>
          </c:extLst>
        </c:ser>
        <c:ser>
          <c:idx val="3"/>
          <c:order val="3"/>
          <c:tx>
            <c:strRef>
              <c:f>Лист1!$E$1</c:f>
              <c:strCache>
                <c:ptCount val="1"/>
                <c:pt idx="0">
                  <c:v>Налог на имущество ФЛ</c:v>
                </c:pt>
              </c:strCache>
            </c:strRef>
          </c:tx>
          <c:dLbls>
            <c:dLbl>
              <c:idx val="0"/>
              <c:layout>
                <c:manualLayout>
                  <c:x val="5.9258844499192774E-3"/>
                  <c:y val="-0.10281537565970295"/>
                </c:manualLayout>
              </c:layout>
              <c:spPr/>
              <c:txPr>
                <a:bodyPr/>
                <a:lstStyle/>
                <a:p>
                  <a:pPr>
                    <a:defRPr sz="1400" b="1">
                      <a:solidFill>
                        <a:schemeClr val="accent5">
                          <a:lumMod val="50000"/>
                        </a:schemeClr>
                      </a:solidFill>
                    </a:defRPr>
                  </a:pPr>
                  <a:endParaRPr lang="ru-RU"/>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A2D-400E-B969-65EE93C32477}"/>
                </c:ext>
              </c:extLst>
            </c:dLbl>
            <c:spPr>
              <a:noFill/>
              <a:ln>
                <a:noFill/>
              </a:ln>
              <a:effectLst/>
            </c:spPr>
            <c:txPr>
              <a:bodyPr/>
              <a:lstStyle/>
              <a:p>
                <a:pPr>
                  <a:defRPr>
                    <a:solidFill>
                      <a:schemeClr val="accent5">
                        <a:lumMod val="50000"/>
                      </a:schemeClr>
                    </a:solidFill>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Лист1!$E$2</c:f>
              <c:numCache>
                <c:formatCode>General</c:formatCode>
                <c:ptCount val="1"/>
                <c:pt idx="0">
                  <c:v>961.7</c:v>
                </c:pt>
              </c:numCache>
            </c:numRef>
          </c:val>
          <c:extLst xmlns:c16r2="http://schemas.microsoft.com/office/drawing/2015/06/chart">
            <c:ext xmlns:c16="http://schemas.microsoft.com/office/drawing/2014/chart" uri="{C3380CC4-5D6E-409C-BE32-E72D297353CC}">
              <c16:uniqueId val="{00000006-3A2D-400E-B969-65EE93C32477}"/>
            </c:ext>
          </c:extLst>
        </c:ser>
        <c:ser>
          <c:idx val="4"/>
          <c:order val="4"/>
          <c:tx>
            <c:strRef>
              <c:f>Лист1!$F$1</c:f>
              <c:strCache>
                <c:ptCount val="1"/>
                <c:pt idx="0">
                  <c:v>Земельный налог</c:v>
                </c:pt>
              </c:strCache>
            </c:strRef>
          </c:tx>
          <c:dLbls>
            <c:dLbl>
              <c:idx val="0"/>
              <c:layout>
                <c:manualLayout>
                  <c:x val="6.2221786724152385E-2"/>
                  <c:y val="-6.364761350362571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3A2D-400E-B969-65EE93C32477}"/>
                </c:ext>
              </c:extLst>
            </c:dLbl>
            <c:spPr>
              <a:noFill/>
              <a:ln>
                <a:noFill/>
              </a:ln>
              <a:effectLst/>
            </c:spPr>
            <c:txPr>
              <a:bodyPr/>
              <a:lstStyle/>
              <a:p>
                <a:pPr>
                  <a:defRPr sz="12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Налоговые доходы</c:v>
                </c:pt>
              </c:strCache>
            </c:strRef>
          </c:cat>
          <c:val>
            <c:numRef>
              <c:f>Лист1!$F$2</c:f>
              <c:numCache>
                <c:formatCode>General</c:formatCode>
                <c:ptCount val="1"/>
                <c:pt idx="0">
                  <c:v>3433.7</c:v>
                </c:pt>
              </c:numCache>
            </c:numRef>
          </c:val>
          <c:extLst xmlns:c16r2="http://schemas.microsoft.com/office/drawing/2015/06/chart">
            <c:ext xmlns:c16="http://schemas.microsoft.com/office/drawing/2014/chart" uri="{C3380CC4-5D6E-409C-BE32-E72D297353CC}">
              <c16:uniqueId val="{00000008-3A2D-400E-B969-65EE93C32477}"/>
            </c:ext>
          </c:extLst>
        </c:ser>
        <c:axId val="115995008"/>
        <c:axId val="115996544"/>
      </c:barChart>
      <c:catAx>
        <c:axId val="115995008"/>
        <c:scaling>
          <c:orientation val="minMax"/>
        </c:scaling>
        <c:axPos val="b"/>
        <c:numFmt formatCode="General" sourceLinked="0"/>
        <c:tickLblPos val="nextTo"/>
        <c:txPr>
          <a:bodyPr/>
          <a:lstStyle/>
          <a:p>
            <a:pPr>
              <a:defRPr b="1">
                <a:solidFill>
                  <a:schemeClr val="accent5">
                    <a:lumMod val="50000"/>
                  </a:schemeClr>
                </a:solidFill>
              </a:defRPr>
            </a:pPr>
            <a:endParaRPr lang="ru-RU"/>
          </a:p>
        </c:txPr>
        <c:crossAx val="115996544"/>
        <c:crosses val="autoZero"/>
        <c:auto val="1"/>
        <c:lblAlgn val="ctr"/>
        <c:lblOffset val="100"/>
      </c:catAx>
      <c:valAx>
        <c:axId val="115996544"/>
        <c:scaling>
          <c:orientation val="minMax"/>
        </c:scaling>
        <c:delete val="1"/>
        <c:axPos val="l"/>
        <c:majorGridlines/>
        <c:numFmt formatCode="General" sourceLinked="1"/>
        <c:tickLblPos val="nextTo"/>
        <c:crossAx val="115995008"/>
        <c:crosses val="autoZero"/>
        <c:crossBetween val="between"/>
      </c:valAx>
    </c:plotArea>
    <c:legend>
      <c:legendPos val="r"/>
      <c:layout>
        <c:manualLayout>
          <c:xMode val="edge"/>
          <c:yMode val="edge"/>
          <c:x val="0.65284169374888967"/>
          <c:y val="2.8034634170788397E-2"/>
          <c:w val="0.32967208984151908"/>
          <c:h val="0.93789519539547594"/>
        </c:manualLayout>
      </c:layout>
      <c:txPr>
        <a:bodyPr/>
        <a:lstStyle/>
        <a:p>
          <a:pPr>
            <a:defRPr sz="1400" b="1">
              <a:solidFill>
                <a:schemeClr val="accent5">
                  <a:lumMod val="50000"/>
                </a:schemeClr>
              </a:solidFill>
            </a:defRPr>
          </a:pPr>
          <a:endParaRPr lang="ru-RU"/>
        </a:p>
      </c:txPr>
    </c:legend>
    <c:plotVisOnly val="1"/>
    <c:dispBlanksAs val="gap"/>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2.7804148928336245E-2"/>
          <c:y val="5.1462083090819413E-2"/>
          <c:w val="0.4833913498645625"/>
          <c:h val="0.72815900568035363"/>
        </c:manualLayout>
      </c:layout>
      <c:barChart>
        <c:barDir val="col"/>
        <c:grouping val="clustered"/>
        <c:ser>
          <c:idx val="0"/>
          <c:order val="0"/>
          <c:tx>
            <c:strRef>
              <c:f>Лист1!$B$1</c:f>
              <c:strCache>
                <c:ptCount val="1"/>
                <c:pt idx="0">
                  <c:v>Доходы от использования имущества</c:v>
                </c:pt>
              </c:strCache>
            </c:strRef>
          </c:tx>
          <c:dLbls>
            <c:spPr>
              <a:noFill/>
              <a:ln>
                <a:noFill/>
              </a:ln>
              <a:effectLst/>
            </c:spPr>
            <c:txPr>
              <a:bodyPr/>
              <a:lstStyle/>
              <a:p>
                <a:pPr>
                  <a:defRPr sz="14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Лист1!$B$2</c:f>
              <c:numCache>
                <c:formatCode>General</c:formatCode>
                <c:ptCount val="1"/>
                <c:pt idx="0">
                  <c:v>1717.9</c:v>
                </c:pt>
              </c:numCache>
            </c:numRef>
          </c:val>
          <c:extLst xmlns:c16r2="http://schemas.microsoft.com/office/drawing/2015/06/chart">
            <c:ext xmlns:c16="http://schemas.microsoft.com/office/drawing/2014/chart" uri="{C3380CC4-5D6E-409C-BE32-E72D297353CC}">
              <c16:uniqueId val="{00000000-AE22-43A3-9D12-A403E316A90F}"/>
            </c:ext>
          </c:extLst>
        </c:ser>
        <c:ser>
          <c:idx val="1"/>
          <c:order val="1"/>
          <c:tx>
            <c:strRef>
              <c:f>Лист1!$C$1</c:f>
              <c:strCache>
                <c:ptCount val="1"/>
                <c:pt idx="0">
                  <c:v>Доходы от оказания платных услуг и компенсации затрат государства</c:v>
                </c:pt>
              </c:strCache>
            </c:strRef>
          </c:tx>
          <c:dLbls>
            <c:spPr>
              <a:noFill/>
              <a:ln>
                <a:noFill/>
              </a:ln>
              <a:effectLst/>
            </c:spPr>
            <c:txPr>
              <a:bodyPr/>
              <a:lstStyle/>
              <a:p>
                <a:pPr>
                  <a:defRPr sz="14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Лист1!$C$2</c:f>
              <c:numCache>
                <c:formatCode>General</c:formatCode>
                <c:ptCount val="1"/>
                <c:pt idx="0">
                  <c:v>92.6</c:v>
                </c:pt>
              </c:numCache>
            </c:numRef>
          </c:val>
          <c:extLst xmlns:c16r2="http://schemas.microsoft.com/office/drawing/2015/06/chart">
            <c:ext xmlns:c16="http://schemas.microsoft.com/office/drawing/2014/chart" uri="{C3380CC4-5D6E-409C-BE32-E72D297353CC}">
              <c16:uniqueId val="{00000001-AE22-43A3-9D12-A403E316A90F}"/>
            </c:ext>
          </c:extLst>
        </c:ser>
        <c:ser>
          <c:idx val="2"/>
          <c:order val="2"/>
          <c:tx>
            <c:strRef>
              <c:f>Лист1!$D$1</c:f>
              <c:strCache>
                <c:ptCount val="1"/>
                <c:pt idx="0">
                  <c:v>Доходы от продажи материальных и нематериальных активов</c:v>
                </c:pt>
              </c:strCache>
            </c:strRef>
          </c:tx>
          <c:dLbls>
            <c:spPr>
              <a:noFill/>
              <a:ln>
                <a:noFill/>
              </a:ln>
              <a:effectLst/>
            </c:spPr>
            <c:txPr>
              <a:bodyPr/>
              <a:lstStyle/>
              <a:p>
                <a:pPr>
                  <a:defRPr sz="14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Лист1!$D$2</c:f>
              <c:numCache>
                <c:formatCode>General</c:formatCode>
                <c:ptCount val="1"/>
                <c:pt idx="0">
                  <c:v>347.3</c:v>
                </c:pt>
              </c:numCache>
            </c:numRef>
          </c:val>
          <c:extLst xmlns:c16r2="http://schemas.microsoft.com/office/drawing/2015/06/chart">
            <c:ext xmlns:c16="http://schemas.microsoft.com/office/drawing/2014/chart" uri="{C3380CC4-5D6E-409C-BE32-E72D297353CC}">
              <c16:uniqueId val="{00000002-AE22-43A3-9D12-A403E316A90F}"/>
            </c:ext>
          </c:extLst>
        </c:ser>
        <c:ser>
          <c:idx val="3"/>
          <c:order val="3"/>
          <c:tx>
            <c:strRef>
              <c:f>Лист1!$E$1</c:f>
              <c:strCache>
                <c:ptCount val="1"/>
                <c:pt idx="0">
                  <c:v>Штрафы, санкции, возмещение ущерба</c:v>
                </c:pt>
              </c:strCache>
            </c:strRef>
          </c:tx>
          <c:dLbls>
            <c:spPr>
              <a:noFill/>
              <a:ln>
                <a:noFill/>
              </a:ln>
              <a:effectLst/>
            </c:spPr>
            <c:txPr>
              <a:bodyPr/>
              <a:lstStyle/>
              <a:p>
                <a:pPr>
                  <a:defRPr sz="14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Лист1!$E$2</c:f>
              <c:numCache>
                <c:formatCode>General</c:formatCode>
                <c:ptCount val="1"/>
                <c:pt idx="0">
                  <c:v>708.4</c:v>
                </c:pt>
              </c:numCache>
            </c:numRef>
          </c:val>
          <c:extLst xmlns:c16r2="http://schemas.microsoft.com/office/drawing/2015/06/chart">
            <c:ext xmlns:c16="http://schemas.microsoft.com/office/drawing/2014/chart" uri="{C3380CC4-5D6E-409C-BE32-E72D297353CC}">
              <c16:uniqueId val="{00000003-AE22-43A3-9D12-A403E316A90F}"/>
            </c:ext>
          </c:extLst>
        </c:ser>
        <c:ser>
          <c:idx val="4"/>
          <c:order val="4"/>
          <c:tx>
            <c:strRef>
              <c:f>Лист1!$F$1</c:f>
              <c:strCache>
                <c:ptCount val="1"/>
                <c:pt idx="0">
                  <c:v>Прочие неналоговые доходы</c:v>
                </c:pt>
              </c:strCache>
            </c:strRef>
          </c:tx>
          <c:dLbls>
            <c:spPr>
              <a:noFill/>
              <a:ln>
                <a:noFill/>
              </a:ln>
              <a:effectLst/>
            </c:spPr>
            <c:txPr>
              <a:bodyPr/>
              <a:lstStyle/>
              <a:p>
                <a:pPr>
                  <a:defRPr sz="1400" b="1">
                    <a:solidFill>
                      <a:schemeClr val="accent5">
                        <a:lumMod val="50000"/>
                      </a:schemeClr>
                    </a:solidFill>
                    <a:latin typeface="Times New Roman" pitchFamily="18" charset="0"/>
                    <a:cs typeface="Times New Roman"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c:f>
              <c:strCache>
                <c:ptCount val="1"/>
                <c:pt idx="0">
                  <c:v>Неналоговые доходы</c:v>
                </c:pt>
              </c:strCache>
            </c:strRef>
          </c:cat>
          <c:val>
            <c:numRef>
              <c:f>Лист1!$F$2</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4-AE22-43A3-9D12-A403E316A90F}"/>
            </c:ext>
          </c:extLst>
        </c:ser>
        <c:axId val="122166656"/>
        <c:axId val="122172544"/>
      </c:barChart>
      <c:catAx>
        <c:axId val="122166656"/>
        <c:scaling>
          <c:orientation val="minMax"/>
        </c:scaling>
        <c:axPos val="b"/>
        <c:numFmt formatCode="General" sourceLinked="0"/>
        <c:tickLblPos val="nextTo"/>
        <c:txPr>
          <a:bodyPr/>
          <a:lstStyle/>
          <a:p>
            <a:pPr>
              <a:defRPr b="1">
                <a:solidFill>
                  <a:schemeClr val="accent5">
                    <a:lumMod val="50000"/>
                  </a:schemeClr>
                </a:solidFill>
                <a:latin typeface="Times New Roman" pitchFamily="18" charset="0"/>
                <a:cs typeface="Times New Roman" pitchFamily="18" charset="0"/>
              </a:defRPr>
            </a:pPr>
            <a:endParaRPr lang="ru-RU"/>
          </a:p>
        </c:txPr>
        <c:crossAx val="122172544"/>
        <c:crosses val="autoZero"/>
        <c:auto val="1"/>
        <c:lblAlgn val="ctr"/>
        <c:lblOffset val="100"/>
      </c:catAx>
      <c:valAx>
        <c:axId val="122172544"/>
        <c:scaling>
          <c:orientation val="minMax"/>
        </c:scaling>
        <c:delete val="1"/>
        <c:axPos val="l"/>
        <c:majorGridlines/>
        <c:numFmt formatCode="General" sourceLinked="1"/>
        <c:tickLblPos val="nextTo"/>
        <c:crossAx val="122166656"/>
        <c:crosses val="autoZero"/>
        <c:crossBetween val="between"/>
      </c:valAx>
    </c:plotArea>
    <c:legend>
      <c:legendPos val="r"/>
      <c:layout>
        <c:manualLayout>
          <c:xMode val="edge"/>
          <c:yMode val="edge"/>
          <c:x val="0.52323527245876778"/>
          <c:y val="2.9580123351111709E-2"/>
          <c:w val="0.41265894837822398"/>
          <c:h val="0.94083975329777825"/>
        </c:manualLayout>
      </c:layout>
      <c:txPr>
        <a:bodyPr/>
        <a:lstStyle/>
        <a:p>
          <a:pPr>
            <a:defRPr sz="1200" b="1">
              <a:solidFill>
                <a:schemeClr val="accent5">
                  <a:lumMod val="50000"/>
                </a:schemeClr>
              </a:solidFill>
              <a:latin typeface="Times New Roman" pitchFamily="18" charset="0"/>
              <a:cs typeface="Times New Roman" pitchFamily="18" charset="0"/>
            </a:defRPr>
          </a:pPr>
          <a:endParaRPr lang="ru-RU"/>
        </a:p>
      </c:txPr>
    </c:legend>
    <c:plotVisOnly val="1"/>
    <c:dispBlanksAs val="gap"/>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b="1">
                <a:solidFill>
                  <a:schemeClr val="accent5">
                    <a:lumMod val="50000"/>
                  </a:schemeClr>
                </a:solidFill>
                <a:latin typeface="Times New Roman" pitchFamily="18" charset="0"/>
                <a:cs typeface="Times New Roman" pitchFamily="18" charset="0"/>
              </a:defRPr>
            </a:pPr>
            <a:r>
              <a:rPr lang="ru-RU" b="1" dirty="0">
                <a:solidFill>
                  <a:schemeClr val="accent5">
                    <a:lumMod val="50000"/>
                  </a:schemeClr>
                </a:solidFill>
                <a:latin typeface="Times New Roman" pitchFamily="18" charset="0"/>
                <a:cs typeface="Times New Roman" pitchFamily="18" charset="0"/>
              </a:rPr>
              <a:t>Структура расходов в 2018 году, тыс.руб.</a:t>
            </a:r>
          </a:p>
        </c:rich>
      </c:tx>
      <c:layout/>
    </c:title>
    <c:view3D>
      <c:rotX val="30"/>
      <c:perspective val="30"/>
    </c:view3D>
    <c:plotArea>
      <c:layout>
        <c:manualLayout>
          <c:layoutTarget val="inner"/>
          <c:xMode val="edge"/>
          <c:yMode val="edge"/>
          <c:x val="4.2049176781392028E-2"/>
          <c:y val="0.22760390223085128"/>
          <c:w val="0.55636558453622875"/>
          <c:h val="0.75101297439548864"/>
        </c:manualLayout>
      </c:layout>
      <c:pie3DChart>
        <c:varyColors val="1"/>
        <c:ser>
          <c:idx val="0"/>
          <c:order val="0"/>
          <c:tx>
            <c:strRef>
              <c:f>Лист1!$B$1</c:f>
              <c:strCache>
                <c:ptCount val="1"/>
                <c:pt idx="0">
                  <c:v>Продажи</c:v>
                </c:pt>
              </c:strCache>
            </c:strRef>
          </c:tx>
          <c:explosion val="25"/>
          <c:dLbls>
            <c:dLbl>
              <c:idx val="0"/>
              <c:layout>
                <c:manualLayout>
                  <c:x val="-2.8423190287642382E-3"/>
                  <c:y val="-8.141438843586164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1A6-4C06-BA37-9B33ACF7CD94}"/>
                </c:ext>
              </c:extLst>
            </c:dLbl>
            <c:dLbl>
              <c:idx val="1"/>
              <c:layout>
                <c:manualLayout>
                  <c:x val="8.8218669185254533E-2"/>
                  <c:y val="-0.1170835719955236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1A6-4C06-BA37-9B33ACF7CD94}"/>
                </c:ext>
              </c:extLst>
            </c:dLbl>
            <c:dLbl>
              <c:idx val="2"/>
              <c:layout>
                <c:manualLayout>
                  <c:x val="3.9436439018148778E-2"/>
                  <c:y val="5.15983241563467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1A6-4C06-BA37-9B33ACF7CD94}"/>
                </c:ext>
              </c:extLst>
            </c:dLbl>
            <c:dLbl>
              <c:idx val="3"/>
              <c:layout>
                <c:manualLayout>
                  <c:x val="-7.0377330027147397E-2"/>
                  <c:y val="0.1272341240145488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1A6-4C06-BA37-9B33ACF7CD94}"/>
                </c:ext>
              </c:extLst>
            </c:dLbl>
            <c:dLbl>
              <c:idx val="4"/>
              <c:layout>
                <c:manualLayout>
                  <c:x val="-4.6840015465066047E-2"/>
                  <c:y val="0.12991817512520801"/>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1A6-4C06-BA37-9B33ACF7CD94}"/>
                </c:ext>
              </c:extLst>
            </c:dLbl>
            <c:dLbl>
              <c:idx val="5"/>
              <c:layout>
                <c:manualLayout>
                  <c:x val="-0.10086518992716102"/>
                  <c:y val="-9.319099608581417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1A6-4C06-BA37-9B33ACF7CD94}"/>
                </c:ext>
              </c:extLst>
            </c:dLbl>
            <c:dLbl>
              <c:idx val="6"/>
              <c:layout>
                <c:manualLayout>
                  <c:x val="-1.5243177983150861E-2"/>
                  <c:y val="-6.118062685995728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1A6-4C06-BA37-9B33ACF7CD94}"/>
                </c:ext>
              </c:extLst>
            </c:dLbl>
            <c:dLbl>
              <c:idx val="7"/>
              <c:layout>
                <c:manualLayout>
                  <c:x val="-7.1212418142623468E-2"/>
                  <c:y val="-0.12023315625040214"/>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1A6-4C06-BA37-9B33ACF7CD94}"/>
                </c:ext>
              </c:extLst>
            </c:dLbl>
            <c:dLbl>
              <c:idx val="8"/>
              <c:layout>
                <c:manualLayout>
                  <c:x val="7.574851359289995E-3"/>
                  <c:y val="-0.1335972300305010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1A6-4C06-BA37-9B33ACF7CD94}"/>
                </c:ext>
              </c:extLst>
            </c:dLbl>
            <c:spPr>
              <a:noFill/>
              <a:ln>
                <a:noFill/>
              </a:ln>
              <a:effectLst/>
            </c:spPr>
            <c:txPr>
              <a:bodyPr/>
              <a:lstStyle/>
              <a:p>
                <a:pPr>
                  <a:defRPr b="1">
                    <a:solidFill>
                      <a:schemeClr val="accent5">
                        <a:lumMod val="50000"/>
                      </a:schemeClr>
                    </a:solidFill>
                    <a:latin typeface="Times New Roman" pitchFamily="18" charset="0"/>
                    <a:cs typeface="Times New Roman" pitchFamily="18" charset="0"/>
                  </a:defRPr>
                </a:pPr>
                <a:endParaRPr lang="ru-RU"/>
              </a:p>
            </c:txPr>
            <c:showVal val="1"/>
            <c:showLeaderLines val="1"/>
            <c:extLst xmlns:c16r2="http://schemas.microsoft.com/office/drawing/2015/06/chart">
              <c:ext xmlns:c15="http://schemas.microsoft.com/office/drawing/2012/chart" uri="{CE6537A1-D6FC-4f65-9D91-7224C49458BB}"/>
            </c:extLst>
          </c:dLbls>
          <c:cat>
            <c:strRef>
              <c:f>Лист1!$A$2:$A$10</c:f>
              <c:strCache>
                <c:ptCount val="9"/>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strCache>
            </c:strRef>
          </c:cat>
          <c:val>
            <c:numRef>
              <c:f>Лист1!$B$2:$B$10</c:f>
              <c:numCache>
                <c:formatCode>General</c:formatCode>
                <c:ptCount val="9"/>
                <c:pt idx="0">
                  <c:v>17064.3</c:v>
                </c:pt>
                <c:pt idx="1">
                  <c:v>401</c:v>
                </c:pt>
                <c:pt idx="2">
                  <c:v>80.7</c:v>
                </c:pt>
                <c:pt idx="3">
                  <c:v>292886.90000000002</c:v>
                </c:pt>
                <c:pt idx="4">
                  <c:v>26526.799999999996</c:v>
                </c:pt>
                <c:pt idx="5">
                  <c:v>98.1</c:v>
                </c:pt>
                <c:pt idx="6">
                  <c:v>22502.5</c:v>
                </c:pt>
                <c:pt idx="7">
                  <c:v>135.5</c:v>
                </c:pt>
                <c:pt idx="8">
                  <c:v>7454.8</c:v>
                </c:pt>
              </c:numCache>
            </c:numRef>
          </c:val>
          <c:extLst xmlns:c16r2="http://schemas.microsoft.com/office/drawing/2015/06/chart">
            <c:ext xmlns:c16="http://schemas.microsoft.com/office/drawing/2014/chart" uri="{C3380CC4-5D6E-409C-BE32-E72D297353CC}">
              <c16:uniqueId val="{00000009-A1A6-4C06-BA37-9B33ACF7CD94}"/>
            </c:ext>
          </c:extLst>
        </c:ser>
      </c:pie3DChart>
    </c:plotArea>
    <c:legend>
      <c:legendPos val="r"/>
      <c:layout>
        <c:manualLayout>
          <c:xMode val="edge"/>
          <c:yMode val="edge"/>
          <c:x val="0.61038364423499403"/>
          <c:y val="0.10634036847676648"/>
          <c:w val="0.38227021801717231"/>
          <c:h val="0.88939643750808894"/>
        </c:manualLayout>
      </c:layout>
      <c:txPr>
        <a:bodyPr/>
        <a:lstStyle/>
        <a:p>
          <a:pPr>
            <a:defRPr sz="1400" b="1">
              <a:solidFill>
                <a:schemeClr val="accent5">
                  <a:lumMod val="50000"/>
                </a:schemeClr>
              </a:solidFill>
            </a:defRPr>
          </a:pPr>
          <a:endParaRPr lang="ru-RU"/>
        </a:p>
      </c:txPr>
    </c:legend>
    <c:plotVisOnly val="1"/>
    <c:dispBlanksAs val="zero"/>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solidFill>
                  <a:srgbClr val="002060"/>
                </a:solidFill>
                <a:latin typeface="Times New Roman" pitchFamily="18" charset="0"/>
                <a:cs typeface="Times New Roman" pitchFamily="18" charset="0"/>
              </a:defRPr>
            </a:pPr>
            <a:r>
              <a:rPr lang="ru-RU" sz="2800" dirty="0">
                <a:solidFill>
                  <a:srgbClr val="002060"/>
                </a:solidFill>
                <a:latin typeface="Times New Roman" pitchFamily="18" charset="0"/>
                <a:cs typeface="Times New Roman" pitchFamily="18" charset="0"/>
              </a:rPr>
              <a:t>26 526,8 тыс.руб.   </a:t>
            </a:r>
          </a:p>
        </c:rich>
      </c:tx>
      <c:layout>
        <c:manualLayout>
          <c:xMode val="edge"/>
          <c:yMode val="edge"/>
          <c:x val="0.73613388117514267"/>
          <c:y val="0"/>
        </c:manualLayout>
      </c:layout>
    </c:title>
    <c:view3D>
      <c:rotX val="30"/>
      <c:perspective val="30"/>
    </c:view3D>
    <c:plotArea>
      <c:layout>
        <c:manualLayout>
          <c:layoutTarget val="inner"/>
          <c:xMode val="edge"/>
          <c:yMode val="edge"/>
          <c:x val="4.9717166147627931E-2"/>
          <c:y val="0.15433507221491208"/>
          <c:w val="0.58952352187816093"/>
          <c:h val="0.80134930522504366"/>
        </c:manualLayout>
      </c:layout>
      <c:pie3DChart>
        <c:varyColors val="1"/>
        <c:ser>
          <c:idx val="0"/>
          <c:order val="0"/>
          <c:tx>
            <c:strRef>
              <c:f>Лист1!$B$1</c:f>
              <c:strCache>
                <c:ptCount val="1"/>
                <c:pt idx="0">
                  <c:v>2019 год</c:v>
                </c:pt>
              </c:strCache>
            </c:strRef>
          </c:tx>
          <c:explosion val="25"/>
          <c:dLbls>
            <c:dLbl>
              <c:idx val="0"/>
              <c:layout>
                <c:manualLayout>
                  <c:x val="-0.12640231299212637"/>
                  <c:y val="-5.6245078740157273E-2"/>
                </c:manualLayout>
              </c:layout>
              <c:tx>
                <c:rich>
                  <a:bodyPr/>
                  <a:lstStyle/>
                  <a:p>
                    <a:r>
                      <a:rPr lang="ru-RU" dirty="0"/>
                      <a:t>2141,2 тыс.руб.</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E86-4B49-8701-5E83FFC43BEE}"/>
                </c:ext>
              </c:extLst>
            </c:dLbl>
            <c:dLbl>
              <c:idx val="1"/>
              <c:layout>
                <c:manualLayout>
                  <c:x val="2.3846801374760911E-2"/>
                  <c:y val="-6.9943128618133524E-2"/>
                </c:manualLayout>
              </c:layout>
              <c:tx>
                <c:rich>
                  <a:bodyPr/>
                  <a:lstStyle/>
                  <a:p>
                    <a:r>
                      <a:rPr lang="ru-RU" dirty="0"/>
                      <a:t>1092,4 тыс.руб.</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E86-4B49-8701-5E83FFC43BEE}"/>
                </c:ext>
              </c:extLst>
            </c:dLbl>
            <c:dLbl>
              <c:idx val="2"/>
              <c:layout>
                <c:manualLayout>
                  <c:x val="2.7483513779527687E-2"/>
                  <c:y val="3.5143700787401602E-2"/>
                </c:manualLayout>
              </c:layout>
              <c:tx>
                <c:rich>
                  <a:bodyPr/>
                  <a:lstStyle/>
                  <a:p>
                    <a:r>
                      <a:rPr lang="ru-RU" dirty="0"/>
                      <a:t>23293,2 тыс.руб.</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E86-4B49-8701-5E83FFC43BEE}"/>
                </c:ext>
              </c:extLst>
            </c:dLbl>
            <c:spPr>
              <a:noFill/>
              <a:ln>
                <a:noFill/>
              </a:ln>
              <a:effectLst/>
            </c:spPr>
            <c:txPr>
              <a:bodyPr/>
              <a:lstStyle/>
              <a:p>
                <a:pPr>
                  <a:defRPr b="1">
                    <a:solidFill>
                      <a:srgbClr val="002060"/>
                    </a:solidFill>
                    <a:latin typeface="Times New Roman" pitchFamily="18" charset="0"/>
                    <a:cs typeface="Times New Roman" pitchFamily="18" charset="0"/>
                  </a:defRPr>
                </a:pPr>
                <a:endParaRPr lang="ru-RU"/>
              </a:p>
            </c:txPr>
            <c:showVal val="1"/>
            <c:showLeaderLines val="1"/>
            <c:extLst xmlns:c16r2="http://schemas.microsoft.com/office/drawing/2015/06/chart">
              <c:ext xmlns:c15="http://schemas.microsoft.com/office/drawing/2012/chart" uri="{CE6537A1-D6FC-4f65-9D91-7224C49458BB}"/>
            </c:extLst>
          </c:dLbls>
          <c:cat>
            <c:strRef>
              <c:f>Лист1!$A$2:$A$4</c:f>
              <c:strCache>
                <c:ptCount val="3"/>
                <c:pt idx="0">
                  <c:v>Жилищное хозяйство</c:v>
                </c:pt>
                <c:pt idx="1">
                  <c:v>Коммунальное хозяйство</c:v>
                </c:pt>
                <c:pt idx="2">
                  <c:v>Благоустройство</c:v>
                </c:pt>
              </c:strCache>
            </c:strRef>
          </c:cat>
          <c:val>
            <c:numRef>
              <c:f>Лист1!$B$2:$B$4</c:f>
              <c:numCache>
                <c:formatCode>General</c:formatCode>
                <c:ptCount val="3"/>
                <c:pt idx="0">
                  <c:v>2141.1999999999998</c:v>
                </c:pt>
                <c:pt idx="1">
                  <c:v>1092.4000000000001</c:v>
                </c:pt>
                <c:pt idx="2">
                  <c:v>23293.200000000001</c:v>
                </c:pt>
              </c:numCache>
            </c:numRef>
          </c:val>
          <c:extLst xmlns:c16r2="http://schemas.microsoft.com/office/drawing/2015/06/chart">
            <c:ext xmlns:c16="http://schemas.microsoft.com/office/drawing/2014/chart" uri="{C3380CC4-5D6E-409C-BE32-E72D297353CC}">
              <c16:uniqueId val="{00000003-FE86-4B49-8701-5E83FFC43BEE}"/>
            </c:ext>
          </c:extLst>
        </c:ser>
      </c:pie3DChart>
    </c:plotArea>
    <c:legend>
      <c:legendPos val="r"/>
      <c:layout>
        <c:manualLayout>
          <c:xMode val="edge"/>
          <c:yMode val="edge"/>
          <c:x val="0.71075985766489436"/>
          <c:y val="0.34824214314821555"/>
          <c:w val="0.27116117282688185"/>
          <c:h val="0.55336309496035241"/>
        </c:manualLayout>
      </c:layout>
      <c:txPr>
        <a:bodyPr/>
        <a:lstStyle/>
        <a:p>
          <a:pPr>
            <a:defRPr sz="2000" b="1">
              <a:solidFill>
                <a:srgbClr val="002060"/>
              </a:solidFill>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5F77E2-C9B3-4838-A3D1-64C1BE87363F}" type="doc">
      <dgm:prSet loTypeId="urn:microsoft.com/office/officeart/2005/8/layout/arrow2" loCatId="process" qsTypeId="urn:microsoft.com/office/officeart/2005/8/quickstyle/simple5" qsCatId="simple" csTypeId="urn:microsoft.com/office/officeart/2005/8/colors/accent1_2" csCatId="accent1" phldr="1"/>
      <dgm:spPr/>
    </dgm:pt>
    <dgm:pt modelId="{9BC2E8D9-626A-4C35-8C16-645894B8DD7D}">
      <dgm:prSet phldrT="[Текст]" custT="1"/>
      <dgm:spPr/>
      <dgm:t>
        <a:bodyPr/>
        <a:lstStyle/>
        <a:p>
          <a:r>
            <a:rPr lang="ru-RU" sz="2400" b="1" dirty="0">
              <a:solidFill>
                <a:srgbClr val="002060"/>
              </a:solidFill>
              <a:latin typeface="Times New Roman" pitchFamily="18" charset="0"/>
              <a:cs typeface="Times New Roman" pitchFamily="18" charset="0"/>
            </a:rPr>
            <a:t>Рабочие места – 965 ед.</a:t>
          </a:r>
        </a:p>
      </dgm:t>
    </dgm:pt>
    <dgm:pt modelId="{1019CBDA-0CD3-458B-9BD0-3EAE60C5B25B}" type="parTrans" cxnId="{2D3BAE2C-3FBD-4E2D-968B-944B547D369F}">
      <dgm:prSet/>
      <dgm:spPr/>
      <dgm:t>
        <a:bodyPr/>
        <a:lstStyle/>
        <a:p>
          <a:endParaRPr lang="ru-RU"/>
        </a:p>
      </dgm:t>
    </dgm:pt>
    <dgm:pt modelId="{0689419C-FFC3-4F6B-8AC5-30A842ECC824}" type="sibTrans" cxnId="{2D3BAE2C-3FBD-4E2D-968B-944B547D369F}">
      <dgm:prSet/>
      <dgm:spPr/>
      <dgm:t>
        <a:bodyPr/>
        <a:lstStyle/>
        <a:p>
          <a:endParaRPr lang="ru-RU"/>
        </a:p>
      </dgm:t>
    </dgm:pt>
    <dgm:pt modelId="{6480297F-FFD3-4A0C-BBFA-85F04C90828F}">
      <dgm:prSet phldrT="[Текст]" custT="1"/>
      <dgm:spPr/>
      <dgm:t>
        <a:bodyPr/>
        <a:lstStyle/>
        <a:p>
          <a:r>
            <a:rPr lang="ru-RU" sz="2400" b="1" dirty="0">
              <a:solidFill>
                <a:srgbClr val="002060"/>
              </a:solidFill>
              <a:latin typeface="Times New Roman" pitchFamily="18" charset="0"/>
              <a:cs typeface="Times New Roman" pitchFamily="18" charset="0"/>
            </a:rPr>
            <a:t>Инвестиции – 348,4 млн.руб.</a:t>
          </a:r>
        </a:p>
      </dgm:t>
    </dgm:pt>
    <dgm:pt modelId="{935FA580-D524-418F-9E19-A6B7DE6AB29D}" type="parTrans" cxnId="{54952E5D-5BBC-4D7C-8653-602B7C244EB1}">
      <dgm:prSet/>
      <dgm:spPr/>
      <dgm:t>
        <a:bodyPr/>
        <a:lstStyle/>
        <a:p>
          <a:endParaRPr lang="ru-RU"/>
        </a:p>
      </dgm:t>
    </dgm:pt>
    <dgm:pt modelId="{A11AC4DB-3825-49A6-8CC2-A51B8A1C215F}" type="sibTrans" cxnId="{54952E5D-5BBC-4D7C-8653-602B7C244EB1}">
      <dgm:prSet/>
      <dgm:spPr/>
      <dgm:t>
        <a:bodyPr/>
        <a:lstStyle/>
        <a:p>
          <a:endParaRPr lang="ru-RU"/>
        </a:p>
      </dgm:t>
    </dgm:pt>
    <dgm:pt modelId="{54C83C5F-D293-4CE2-9363-8B6186F9E860}">
      <dgm:prSet phldrT="[Текст]" custT="1"/>
      <dgm:spPr/>
      <dgm:t>
        <a:bodyPr/>
        <a:lstStyle/>
        <a:p>
          <a:r>
            <a:rPr lang="ru-RU" sz="2400" b="1" dirty="0">
              <a:solidFill>
                <a:srgbClr val="002060"/>
              </a:solidFill>
              <a:latin typeface="Times New Roman" pitchFamily="18" charset="0"/>
              <a:cs typeface="Times New Roman" pitchFamily="18" charset="0"/>
            </a:rPr>
            <a:t>Капитальные вложения – 193,4 млн.руб.</a:t>
          </a:r>
        </a:p>
      </dgm:t>
    </dgm:pt>
    <dgm:pt modelId="{65EFE540-23A9-4341-9FC3-674F1A59D358}" type="parTrans" cxnId="{3D1026D3-09D8-45B0-B7A2-CBF9EFDD4496}">
      <dgm:prSet/>
      <dgm:spPr/>
      <dgm:t>
        <a:bodyPr/>
        <a:lstStyle/>
        <a:p>
          <a:endParaRPr lang="ru-RU"/>
        </a:p>
      </dgm:t>
    </dgm:pt>
    <dgm:pt modelId="{2313970C-3497-4315-86F9-0F312E9282FD}" type="sibTrans" cxnId="{3D1026D3-09D8-45B0-B7A2-CBF9EFDD4496}">
      <dgm:prSet/>
      <dgm:spPr/>
      <dgm:t>
        <a:bodyPr/>
        <a:lstStyle/>
        <a:p>
          <a:endParaRPr lang="ru-RU"/>
        </a:p>
      </dgm:t>
    </dgm:pt>
    <dgm:pt modelId="{E0E664BF-A0D8-4216-A471-C624E8510C63}">
      <dgm:prSet phldrT="[Текст]" custT="1"/>
      <dgm:spPr/>
      <dgm:t>
        <a:bodyPr/>
        <a:lstStyle/>
        <a:p>
          <a:r>
            <a:rPr lang="ru-RU" sz="2400" b="1" dirty="0">
              <a:solidFill>
                <a:srgbClr val="002060"/>
              </a:solidFill>
              <a:latin typeface="Times New Roman" pitchFamily="18" charset="0"/>
              <a:cs typeface="Times New Roman" pitchFamily="18" charset="0"/>
            </a:rPr>
            <a:t>Выручка, полученная резидентами – 3871,9 млн.руб.</a:t>
          </a:r>
        </a:p>
      </dgm:t>
    </dgm:pt>
    <dgm:pt modelId="{20C5ED4B-4F67-429C-B35A-D183858EB6EC}" type="parTrans" cxnId="{B7CC553C-E72D-48D3-8DFA-74B2654EB28B}">
      <dgm:prSet/>
      <dgm:spPr/>
      <dgm:t>
        <a:bodyPr/>
        <a:lstStyle/>
        <a:p>
          <a:endParaRPr lang="ru-RU"/>
        </a:p>
      </dgm:t>
    </dgm:pt>
    <dgm:pt modelId="{F805A79E-6D17-4753-8DAD-DDD292E55624}" type="sibTrans" cxnId="{B7CC553C-E72D-48D3-8DFA-74B2654EB28B}">
      <dgm:prSet/>
      <dgm:spPr/>
      <dgm:t>
        <a:bodyPr/>
        <a:lstStyle/>
        <a:p>
          <a:endParaRPr lang="ru-RU"/>
        </a:p>
      </dgm:t>
    </dgm:pt>
    <dgm:pt modelId="{68C1E769-0F61-4150-8FF3-EAE68B0A0D55}" type="pres">
      <dgm:prSet presAssocID="{215F77E2-C9B3-4838-A3D1-64C1BE87363F}" presName="arrowDiagram" presStyleCnt="0">
        <dgm:presLayoutVars>
          <dgm:chMax val="5"/>
          <dgm:dir/>
          <dgm:resizeHandles val="exact"/>
        </dgm:presLayoutVars>
      </dgm:prSet>
      <dgm:spPr/>
    </dgm:pt>
    <dgm:pt modelId="{EBC986B9-B1BF-4A7E-BAFC-A65A90E59460}" type="pres">
      <dgm:prSet presAssocID="{215F77E2-C9B3-4838-A3D1-64C1BE87363F}" presName="arrow" presStyleLbl="bgShp" presStyleIdx="0" presStyleCnt="1"/>
      <dgm:spPr/>
    </dgm:pt>
    <dgm:pt modelId="{243681E0-8143-446C-A275-3BCD9248A599}" type="pres">
      <dgm:prSet presAssocID="{215F77E2-C9B3-4838-A3D1-64C1BE87363F}" presName="arrowDiagram4" presStyleCnt="0"/>
      <dgm:spPr/>
    </dgm:pt>
    <dgm:pt modelId="{69430F26-8F63-4609-8355-10B63575A95E}" type="pres">
      <dgm:prSet presAssocID="{9BC2E8D9-626A-4C35-8C16-645894B8DD7D}" presName="bullet4a" presStyleLbl="node1" presStyleIdx="0" presStyleCnt="4"/>
      <dgm:spPr/>
    </dgm:pt>
    <dgm:pt modelId="{DB32D3C8-477B-43FA-9F8B-8801FB569745}" type="pres">
      <dgm:prSet presAssocID="{9BC2E8D9-626A-4C35-8C16-645894B8DD7D}" presName="textBox4a" presStyleLbl="revTx" presStyleIdx="0" presStyleCnt="4" custScaleX="225727" custLinFactNeighborX="74914" custLinFactNeighborY="7107">
        <dgm:presLayoutVars>
          <dgm:bulletEnabled val="1"/>
        </dgm:presLayoutVars>
      </dgm:prSet>
      <dgm:spPr/>
      <dgm:t>
        <a:bodyPr/>
        <a:lstStyle/>
        <a:p>
          <a:endParaRPr lang="ru-RU"/>
        </a:p>
      </dgm:t>
    </dgm:pt>
    <dgm:pt modelId="{1C196648-C44D-42DC-9D6B-330538AE2474}" type="pres">
      <dgm:prSet presAssocID="{6480297F-FFD3-4A0C-BBFA-85F04C90828F}" presName="bullet4b" presStyleLbl="node1" presStyleIdx="1" presStyleCnt="4"/>
      <dgm:spPr/>
    </dgm:pt>
    <dgm:pt modelId="{B6B3C962-B01E-401F-A5E8-EFF2A76EDC49}" type="pres">
      <dgm:prSet presAssocID="{6480297F-FFD3-4A0C-BBFA-85F04C90828F}" presName="textBox4b" presStyleLbl="revTx" presStyleIdx="1" presStyleCnt="4" custScaleX="158477" custLinFactNeighborX="40687" custLinFactNeighborY="8513">
        <dgm:presLayoutVars>
          <dgm:bulletEnabled val="1"/>
        </dgm:presLayoutVars>
      </dgm:prSet>
      <dgm:spPr/>
      <dgm:t>
        <a:bodyPr/>
        <a:lstStyle/>
        <a:p>
          <a:endParaRPr lang="ru-RU"/>
        </a:p>
      </dgm:t>
    </dgm:pt>
    <dgm:pt modelId="{C85605DD-8298-4097-8A1E-75862FEE8100}" type="pres">
      <dgm:prSet presAssocID="{54C83C5F-D293-4CE2-9363-8B6186F9E860}" presName="bullet4c" presStyleLbl="node1" presStyleIdx="2" presStyleCnt="4"/>
      <dgm:spPr/>
    </dgm:pt>
    <dgm:pt modelId="{BADD862A-75D5-4A6B-B52A-950E62CB648A}" type="pres">
      <dgm:prSet presAssocID="{54C83C5F-D293-4CE2-9363-8B6186F9E860}" presName="textBox4c" presStyleLbl="revTx" presStyleIdx="2" presStyleCnt="4" custScaleX="183087" custScaleY="42917" custLinFactX="-61294" custLinFactNeighborX="-100000" custLinFactNeighborY="-57295">
        <dgm:presLayoutVars>
          <dgm:bulletEnabled val="1"/>
        </dgm:presLayoutVars>
      </dgm:prSet>
      <dgm:spPr/>
      <dgm:t>
        <a:bodyPr/>
        <a:lstStyle/>
        <a:p>
          <a:endParaRPr lang="ru-RU"/>
        </a:p>
      </dgm:t>
    </dgm:pt>
    <dgm:pt modelId="{4E4AD019-9D97-49EF-80DE-9270C45F8DAC}" type="pres">
      <dgm:prSet presAssocID="{E0E664BF-A0D8-4216-A471-C624E8510C63}" presName="bullet4d" presStyleLbl="node1" presStyleIdx="3" presStyleCnt="4"/>
      <dgm:spPr/>
    </dgm:pt>
    <dgm:pt modelId="{7D2310BE-91EF-444A-994F-533F451A2581}" type="pres">
      <dgm:prSet presAssocID="{E0E664BF-A0D8-4216-A471-C624E8510C63}" presName="textBox4d" presStyleLbl="revTx" presStyleIdx="3" presStyleCnt="4" custScaleX="179339" custScaleY="61228" custLinFactNeighborX="3438" custLinFactNeighborY="-7464">
        <dgm:presLayoutVars>
          <dgm:bulletEnabled val="1"/>
        </dgm:presLayoutVars>
      </dgm:prSet>
      <dgm:spPr/>
      <dgm:t>
        <a:bodyPr/>
        <a:lstStyle/>
        <a:p>
          <a:endParaRPr lang="ru-RU"/>
        </a:p>
      </dgm:t>
    </dgm:pt>
  </dgm:ptLst>
  <dgm:cxnLst>
    <dgm:cxn modelId="{3D1026D3-09D8-45B0-B7A2-CBF9EFDD4496}" srcId="{215F77E2-C9B3-4838-A3D1-64C1BE87363F}" destId="{54C83C5F-D293-4CE2-9363-8B6186F9E860}" srcOrd="2" destOrd="0" parTransId="{65EFE540-23A9-4341-9FC3-674F1A59D358}" sibTransId="{2313970C-3497-4315-86F9-0F312E9282FD}"/>
    <dgm:cxn modelId="{F835129E-A17A-4C4F-BAB6-A1A8EE3CFA48}" type="presOf" srcId="{9BC2E8D9-626A-4C35-8C16-645894B8DD7D}" destId="{DB32D3C8-477B-43FA-9F8B-8801FB569745}" srcOrd="0" destOrd="0" presId="urn:microsoft.com/office/officeart/2005/8/layout/arrow2"/>
    <dgm:cxn modelId="{B7CC553C-E72D-48D3-8DFA-74B2654EB28B}" srcId="{215F77E2-C9B3-4838-A3D1-64C1BE87363F}" destId="{E0E664BF-A0D8-4216-A471-C624E8510C63}" srcOrd="3" destOrd="0" parTransId="{20C5ED4B-4F67-429C-B35A-D183858EB6EC}" sibTransId="{F805A79E-6D17-4753-8DAD-DDD292E55624}"/>
    <dgm:cxn modelId="{2D3BAE2C-3FBD-4E2D-968B-944B547D369F}" srcId="{215F77E2-C9B3-4838-A3D1-64C1BE87363F}" destId="{9BC2E8D9-626A-4C35-8C16-645894B8DD7D}" srcOrd="0" destOrd="0" parTransId="{1019CBDA-0CD3-458B-9BD0-3EAE60C5B25B}" sibTransId="{0689419C-FFC3-4F6B-8AC5-30A842ECC824}"/>
    <dgm:cxn modelId="{53A6ED07-DAD7-4ABB-81E8-1139EC3B0DCF}" type="presOf" srcId="{6480297F-FFD3-4A0C-BBFA-85F04C90828F}" destId="{B6B3C962-B01E-401F-A5E8-EFF2A76EDC49}" srcOrd="0" destOrd="0" presId="urn:microsoft.com/office/officeart/2005/8/layout/arrow2"/>
    <dgm:cxn modelId="{0384DF68-E080-4FA1-8CD3-5B2FAFB27514}" type="presOf" srcId="{E0E664BF-A0D8-4216-A471-C624E8510C63}" destId="{7D2310BE-91EF-444A-994F-533F451A2581}" srcOrd="0" destOrd="0" presId="urn:microsoft.com/office/officeart/2005/8/layout/arrow2"/>
    <dgm:cxn modelId="{076D0142-EF11-4A00-BC59-356C41650AC0}" type="presOf" srcId="{54C83C5F-D293-4CE2-9363-8B6186F9E860}" destId="{BADD862A-75D5-4A6B-B52A-950E62CB648A}" srcOrd="0" destOrd="0" presId="urn:microsoft.com/office/officeart/2005/8/layout/arrow2"/>
    <dgm:cxn modelId="{534F65A9-285C-47F4-913C-6297587EE99B}" type="presOf" srcId="{215F77E2-C9B3-4838-A3D1-64C1BE87363F}" destId="{68C1E769-0F61-4150-8FF3-EAE68B0A0D55}" srcOrd="0" destOrd="0" presId="urn:microsoft.com/office/officeart/2005/8/layout/arrow2"/>
    <dgm:cxn modelId="{54952E5D-5BBC-4D7C-8653-602B7C244EB1}" srcId="{215F77E2-C9B3-4838-A3D1-64C1BE87363F}" destId="{6480297F-FFD3-4A0C-BBFA-85F04C90828F}" srcOrd="1" destOrd="0" parTransId="{935FA580-D524-418F-9E19-A6B7DE6AB29D}" sibTransId="{A11AC4DB-3825-49A6-8CC2-A51B8A1C215F}"/>
    <dgm:cxn modelId="{3DA59CA4-8F92-4F87-93B7-545AAF5154E1}" type="presParOf" srcId="{68C1E769-0F61-4150-8FF3-EAE68B0A0D55}" destId="{EBC986B9-B1BF-4A7E-BAFC-A65A90E59460}" srcOrd="0" destOrd="0" presId="urn:microsoft.com/office/officeart/2005/8/layout/arrow2"/>
    <dgm:cxn modelId="{110824A5-0E18-435A-991A-9DE3D0C4384E}" type="presParOf" srcId="{68C1E769-0F61-4150-8FF3-EAE68B0A0D55}" destId="{243681E0-8143-446C-A275-3BCD9248A599}" srcOrd="1" destOrd="0" presId="urn:microsoft.com/office/officeart/2005/8/layout/arrow2"/>
    <dgm:cxn modelId="{62A4AAC3-17BC-4E0D-B2BC-9B9A22945E83}" type="presParOf" srcId="{243681E0-8143-446C-A275-3BCD9248A599}" destId="{69430F26-8F63-4609-8355-10B63575A95E}" srcOrd="0" destOrd="0" presId="urn:microsoft.com/office/officeart/2005/8/layout/arrow2"/>
    <dgm:cxn modelId="{F71712F6-BA9C-4D85-A712-F119A87897C0}" type="presParOf" srcId="{243681E0-8143-446C-A275-3BCD9248A599}" destId="{DB32D3C8-477B-43FA-9F8B-8801FB569745}" srcOrd="1" destOrd="0" presId="urn:microsoft.com/office/officeart/2005/8/layout/arrow2"/>
    <dgm:cxn modelId="{7150B5CB-A9DF-4EE6-ADC1-3229306976E9}" type="presParOf" srcId="{243681E0-8143-446C-A275-3BCD9248A599}" destId="{1C196648-C44D-42DC-9D6B-330538AE2474}" srcOrd="2" destOrd="0" presId="urn:microsoft.com/office/officeart/2005/8/layout/arrow2"/>
    <dgm:cxn modelId="{B1025EBC-1FE0-4B4A-931E-FB47CA84EFB2}" type="presParOf" srcId="{243681E0-8143-446C-A275-3BCD9248A599}" destId="{B6B3C962-B01E-401F-A5E8-EFF2A76EDC49}" srcOrd="3" destOrd="0" presId="urn:microsoft.com/office/officeart/2005/8/layout/arrow2"/>
    <dgm:cxn modelId="{D73C6D4F-4911-46A5-B2F0-4E1D026AD4D4}" type="presParOf" srcId="{243681E0-8143-446C-A275-3BCD9248A599}" destId="{C85605DD-8298-4097-8A1E-75862FEE8100}" srcOrd="4" destOrd="0" presId="urn:microsoft.com/office/officeart/2005/8/layout/arrow2"/>
    <dgm:cxn modelId="{3CD9591F-1EBD-4D25-B229-9F91CD73A699}" type="presParOf" srcId="{243681E0-8143-446C-A275-3BCD9248A599}" destId="{BADD862A-75D5-4A6B-B52A-950E62CB648A}" srcOrd="5" destOrd="0" presId="urn:microsoft.com/office/officeart/2005/8/layout/arrow2"/>
    <dgm:cxn modelId="{0BBDB271-9823-4F74-AA72-E56A09654A87}" type="presParOf" srcId="{243681E0-8143-446C-A275-3BCD9248A599}" destId="{4E4AD019-9D97-49EF-80DE-9270C45F8DAC}" srcOrd="6" destOrd="0" presId="urn:microsoft.com/office/officeart/2005/8/layout/arrow2"/>
    <dgm:cxn modelId="{598EC4E9-CC41-4CBD-AF67-DB00CD2A3490}" type="presParOf" srcId="{243681E0-8143-446C-A275-3BCD9248A599}" destId="{7D2310BE-91EF-444A-994F-533F451A2581}" srcOrd="7" destOrd="0" presId="urn:microsoft.com/office/officeart/2005/8/layout/arrow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70A5BD-6545-4435-BBB1-16225E5323D8}"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ru-RU"/>
        </a:p>
      </dgm:t>
    </dgm:pt>
    <dgm:pt modelId="{4E7E3F08-1D70-45CB-8271-27580CA458F9}">
      <dgm:prSet phldrT="[Текст]"/>
      <dgm:spPr/>
      <dgm:t>
        <a:bodyPr/>
        <a:lstStyle/>
        <a:p>
          <a:r>
            <a:rPr lang="ru-RU" dirty="0">
              <a:solidFill>
                <a:schemeClr val="accent5">
                  <a:lumMod val="50000"/>
                </a:schemeClr>
              </a:solidFill>
              <a:effectLst/>
              <a:latin typeface="Times New Roman" pitchFamily="18" charset="0"/>
              <a:ea typeface="Times New Roman"/>
              <a:cs typeface="Times New Roman" pitchFamily="18" charset="0"/>
            </a:rPr>
            <a:t>Ямочный ремонт асфальтобетонного покрытия автомобильных дорог (1123 кв.м.) – 1426,5 тыс.руб.</a:t>
          </a:r>
          <a:endParaRPr lang="ru-RU" dirty="0">
            <a:solidFill>
              <a:schemeClr val="accent5">
                <a:lumMod val="50000"/>
              </a:schemeClr>
            </a:solidFill>
            <a:latin typeface="Times New Roman" pitchFamily="18" charset="0"/>
            <a:cs typeface="Times New Roman" pitchFamily="18" charset="0"/>
          </a:endParaRPr>
        </a:p>
      </dgm:t>
    </dgm:pt>
    <dgm:pt modelId="{83548CBE-FA8E-432F-BB01-7D8AB5CDF046}" type="parTrans" cxnId="{2374B7F5-380A-44EC-99FE-6D2D3A046F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0F9BDB2-3560-4E63-8D34-5C1375B3B081}" type="sibTrans" cxnId="{2374B7F5-380A-44EC-99FE-6D2D3A046F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71122AD-4E4A-4095-A704-8F4AD4BF1303}">
      <dgm:prSet phldrT="[Текст]"/>
      <dgm:spPr/>
      <dgm:t>
        <a:bodyPr/>
        <a:lstStyle/>
        <a:p>
          <a:r>
            <a:rPr lang="ru-RU"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автомобильных дорог по ул. Кирова, ул.Больничный городок и ул. Рабочий поселок г.Наволоки (2597 кв.м.) – 3500,6 тыс.руб.</a:t>
          </a:r>
          <a:endParaRPr lang="ru-RU" dirty="0">
            <a:solidFill>
              <a:schemeClr val="accent5">
                <a:lumMod val="50000"/>
              </a:schemeClr>
            </a:solidFill>
            <a:latin typeface="Times New Roman" pitchFamily="18" charset="0"/>
            <a:cs typeface="Times New Roman" pitchFamily="18" charset="0"/>
          </a:endParaRPr>
        </a:p>
      </dgm:t>
    </dgm:pt>
    <dgm:pt modelId="{F017A2F1-4B50-4E50-A978-4ED5D3BB5671}" type="parTrans" cxnId="{1C7D6B5D-C01E-4629-8278-1274BA19AAD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B7574CC-D6A6-466A-A499-5DB1E2535DBA}" type="sibTrans" cxnId="{1C7D6B5D-C01E-4629-8278-1274BA19AAD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E1B5C88-DC44-4C7D-9A49-5295135654A3}">
      <dgm:prSet phldrT="[Текст]"/>
      <dgm:spPr/>
      <dgm:t>
        <a:bodyPr/>
        <a:lstStyle/>
        <a:p>
          <a:r>
            <a:rPr lang="ru-RU"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12 Декабря  г.Наволоки (664 кв.м.) – 905,6 тыс.руб.</a:t>
          </a:r>
          <a:endParaRPr lang="ru-RU" dirty="0">
            <a:solidFill>
              <a:schemeClr val="accent5">
                <a:lumMod val="50000"/>
              </a:schemeClr>
            </a:solidFill>
            <a:latin typeface="Times New Roman" pitchFamily="18" charset="0"/>
            <a:cs typeface="Times New Roman" pitchFamily="18" charset="0"/>
          </a:endParaRPr>
        </a:p>
      </dgm:t>
    </dgm:pt>
    <dgm:pt modelId="{36F1F134-BCBD-45B2-98E4-D6DBBB487655}" type="parTrans" cxnId="{A771290C-5D18-42B6-B25D-24A3FA54ED3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6FFF242-398B-40F7-BF76-B318195FA9E0}" type="sibTrans" cxnId="{A771290C-5D18-42B6-B25D-24A3FA54ED3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AB82FA1-D056-43BA-A91B-6B26840B24BF}">
      <dgm:prSet phldrT="[Текст]"/>
      <dgm:spPr/>
      <dgm:t>
        <a:bodyPr/>
        <a:lstStyle/>
        <a:p>
          <a:r>
            <a:rPr lang="ru-RU" dirty="0">
              <a:solidFill>
                <a:schemeClr val="accent5">
                  <a:lumMod val="50000"/>
                </a:schemeClr>
              </a:solidFill>
              <a:effectLst/>
              <a:latin typeface="Times New Roman" pitchFamily="18" charset="0"/>
              <a:ea typeface="Times New Roman"/>
              <a:cs typeface="Times New Roman" pitchFamily="18" charset="0"/>
            </a:rPr>
            <a:t>Ремонт участков дорог по ул.Промышленная и ул.Заречная г.Наволоки – 700,8 тыс.руб.</a:t>
          </a:r>
          <a:endParaRPr lang="ru-RU" dirty="0">
            <a:solidFill>
              <a:schemeClr val="accent5">
                <a:lumMod val="50000"/>
              </a:schemeClr>
            </a:solidFill>
            <a:latin typeface="Times New Roman" pitchFamily="18" charset="0"/>
            <a:cs typeface="Times New Roman" pitchFamily="18" charset="0"/>
          </a:endParaRPr>
        </a:p>
      </dgm:t>
    </dgm:pt>
    <dgm:pt modelId="{E9B1C698-59C3-487F-A1E6-57AAA4E5D882}" type="parTrans" cxnId="{B2237A29-2473-4E33-8E58-9807A8A9B33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39CE523-503A-48EE-B934-1C64143331C9}" type="sibTrans" cxnId="{B2237A29-2473-4E33-8E58-9807A8A9B33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D7E4361A-8318-49EC-8595-74570D504586}">
      <dgm:prSet phldrT="[Текст]"/>
      <dgm:spPr/>
      <dgm:t>
        <a:bodyPr/>
        <a:lstStyle/>
        <a:p>
          <a:r>
            <a:rPr lang="ru-RU" dirty="0">
              <a:solidFill>
                <a:schemeClr val="accent5">
                  <a:lumMod val="50000"/>
                </a:schemeClr>
              </a:solidFill>
              <a:effectLst/>
              <a:latin typeface="Times New Roman" pitchFamily="18" charset="0"/>
              <a:ea typeface="Times New Roman"/>
              <a:cs typeface="Times New Roman" pitchFamily="18" charset="0"/>
            </a:rPr>
            <a:t>Ремонт асфальтового покрытия проезда к  зданию </a:t>
          </a:r>
          <a:r>
            <a:rPr lang="ru-RU" dirty="0" err="1">
              <a:solidFill>
                <a:schemeClr val="accent5">
                  <a:lumMod val="50000"/>
                </a:schemeClr>
              </a:solidFill>
              <a:effectLst/>
              <a:latin typeface="Times New Roman" pitchFamily="18" charset="0"/>
              <a:ea typeface="Times New Roman"/>
              <a:cs typeface="Times New Roman" pitchFamily="18" charset="0"/>
            </a:rPr>
            <a:t>ФОКа</a:t>
          </a:r>
          <a:r>
            <a:rPr lang="ru-RU" dirty="0">
              <a:solidFill>
                <a:schemeClr val="accent5">
                  <a:lumMod val="50000"/>
                </a:schemeClr>
              </a:solidFill>
              <a:effectLst/>
              <a:latin typeface="Times New Roman" pitchFamily="18" charset="0"/>
              <a:ea typeface="Times New Roman"/>
              <a:cs typeface="Times New Roman" pitchFamily="18" charset="0"/>
            </a:rPr>
            <a:t> (1393 кв.м.) – 1308,9 тыс.руб.</a:t>
          </a:r>
          <a:endParaRPr lang="ru-RU" dirty="0">
            <a:solidFill>
              <a:schemeClr val="accent5">
                <a:lumMod val="50000"/>
              </a:schemeClr>
            </a:solidFill>
            <a:latin typeface="Times New Roman" pitchFamily="18" charset="0"/>
            <a:cs typeface="Times New Roman" pitchFamily="18" charset="0"/>
          </a:endParaRPr>
        </a:p>
      </dgm:t>
    </dgm:pt>
    <dgm:pt modelId="{691F4994-54FF-472B-B54A-0C626FF9CD47}" type="parTrans" cxnId="{2D586ABD-E77D-486B-A089-5EB77711D41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FB14490C-43D1-4CC5-A8DF-6FF651BC4043}" type="sibTrans" cxnId="{2D586ABD-E77D-486B-A089-5EB77711D41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71B143FF-A481-42F0-93E7-064130AE741B}">
      <dgm:prSet phldrT="[Текст]"/>
      <dgm:spPr/>
      <dgm:t>
        <a:bodyPr/>
        <a:lstStyle/>
        <a:p>
          <a:r>
            <a:rPr lang="ru-RU" b="0" dirty="0">
              <a:solidFill>
                <a:schemeClr val="accent5">
                  <a:lumMod val="50000"/>
                </a:schemeClr>
              </a:solidFill>
              <a:effectLst/>
              <a:latin typeface="Times New Roman" pitchFamily="18" charset="0"/>
              <a:cs typeface="Times New Roman" pitchFamily="18" charset="0"/>
            </a:rPr>
            <a:t>Капитальный ремонт автомобильной дороги по ул.Выездная с.Октябрьский (8512 кв.м.) – 19796,6 тыс.руб.</a:t>
          </a:r>
        </a:p>
      </dgm:t>
    </dgm:pt>
    <dgm:pt modelId="{35922A27-E987-4443-8E22-8C29701973F0}" type="parTrans" cxnId="{8AE2481B-3EA1-4263-ADB3-219C991C1D25}">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1EE6DF0A-9B3A-4DAA-AC87-3EFA789887B7}" type="sibTrans" cxnId="{8AE2481B-3EA1-4263-ADB3-219C991C1D25}">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3AD756B-0563-4E7E-A26E-76F22680612A}">
      <dgm:prSet phldrT="[Текст]"/>
      <dgm:spPr/>
      <dgm:t>
        <a:bodyPr/>
        <a:lstStyle/>
        <a:p>
          <a:r>
            <a:rPr lang="ru-RU" dirty="0">
              <a:solidFill>
                <a:schemeClr val="accent5">
                  <a:lumMod val="50000"/>
                </a:schemeClr>
              </a:solidFill>
              <a:latin typeface="Times New Roman" pitchFamily="18" charset="0"/>
              <a:cs typeface="Times New Roman" pitchFamily="18" charset="0"/>
            </a:rPr>
            <a:t>Отсыпка щебнем и исправление профиля дорог – 1956,1 тыс.руб.</a:t>
          </a:r>
        </a:p>
      </dgm:t>
    </dgm:pt>
    <dgm:pt modelId="{35821BD9-2F82-4E12-B909-B4015F2487DC}" type="parTrans" cxnId="{53581E2E-24C0-43A8-890F-A61A6D7951E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7386F659-E41C-424B-91CC-ED58773EBD34}" type="sibTrans" cxnId="{53581E2E-24C0-43A8-890F-A61A6D7951E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A3EED7D1-C3AB-4EDF-BC84-161D67EDF698}" type="pres">
      <dgm:prSet presAssocID="{3770A5BD-6545-4435-BBB1-16225E5323D8}" presName="linear" presStyleCnt="0">
        <dgm:presLayoutVars>
          <dgm:animLvl val="lvl"/>
          <dgm:resizeHandles val="exact"/>
        </dgm:presLayoutVars>
      </dgm:prSet>
      <dgm:spPr/>
      <dgm:t>
        <a:bodyPr/>
        <a:lstStyle/>
        <a:p>
          <a:endParaRPr lang="ru-RU"/>
        </a:p>
      </dgm:t>
    </dgm:pt>
    <dgm:pt modelId="{1D874DB2-88DF-48C8-9C1A-AD67A9B2C1B1}" type="pres">
      <dgm:prSet presAssocID="{4E7E3F08-1D70-45CB-8271-27580CA458F9}" presName="parentText" presStyleLbl="node1" presStyleIdx="0" presStyleCnt="7">
        <dgm:presLayoutVars>
          <dgm:chMax val="0"/>
          <dgm:bulletEnabled val="1"/>
        </dgm:presLayoutVars>
      </dgm:prSet>
      <dgm:spPr/>
      <dgm:t>
        <a:bodyPr/>
        <a:lstStyle/>
        <a:p>
          <a:endParaRPr lang="ru-RU"/>
        </a:p>
      </dgm:t>
    </dgm:pt>
    <dgm:pt modelId="{86A9333D-56EE-4BCC-B890-4003148F7E78}" type="pres">
      <dgm:prSet presAssocID="{30F9BDB2-3560-4E63-8D34-5C1375B3B081}" presName="spacer" presStyleCnt="0"/>
      <dgm:spPr/>
    </dgm:pt>
    <dgm:pt modelId="{B9D5C95D-6277-4C90-9C0B-FC663C8F5D69}" type="pres">
      <dgm:prSet presAssocID="{071122AD-4E4A-4095-A704-8F4AD4BF1303}" presName="parentText" presStyleLbl="node1" presStyleIdx="1" presStyleCnt="7">
        <dgm:presLayoutVars>
          <dgm:chMax val="0"/>
          <dgm:bulletEnabled val="1"/>
        </dgm:presLayoutVars>
      </dgm:prSet>
      <dgm:spPr/>
      <dgm:t>
        <a:bodyPr/>
        <a:lstStyle/>
        <a:p>
          <a:endParaRPr lang="ru-RU"/>
        </a:p>
      </dgm:t>
    </dgm:pt>
    <dgm:pt modelId="{D981C92B-483A-4D2D-AF77-07ED7926E7D4}" type="pres">
      <dgm:prSet presAssocID="{BB7574CC-D6A6-466A-A499-5DB1E2535DBA}" presName="spacer" presStyleCnt="0"/>
      <dgm:spPr/>
    </dgm:pt>
    <dgm:pt modelId="{2722D7C5-4B6D-4B8F-9B85-404EE7CE9682}" type="pres">
      <dgm:prSet presAssocID="{8E1B5C88-DC44-4C7D-9A49-5295135654A3}" presName="parentText" presStyleLbl="node1" presStyleIdx="2" presStyleCnt="7">
        <dgm:presLayoutVars>
          <dgm:chMax val="0"/>
          <dgm:bulletEnabled val="1"/>
        </dgm:presLayoutVars>
      </dgm:prSet>
      <dgm:spPr/>
      <dgm:t>
        <a:bodyPr/>
        <a:lstStyle/>
        <a:p>
          <a:endParaRPr lang="ru-RU"/>
        </a:p>
      </dgm:t>
    </dgm:pt>
    <dgm:pt modelId="{2A6C1EF6-5EC4-4F2B-894C-8A9213E59F51}" type="pres">
      <dgm:prSet presAssocID="{C6FFF242-398B-40F7-BF76-B318195FA9E0}" presName="spacer" presStyleCnt="0"/>
      <dgm:spPr/>
    </dgm:pt>
    <dgm:pt modelId="{DDC75CE6-197C-4BEB-84AF-FCB4C5D43B69}" type="pres">
      <dgm:prSet presAssocID="{5AB82FA1-D056-43BA-A91B-6B26840B24BF}" presName="parentText" presStyleLbl="node1" presStyleIdx="3" presStyleCnt="7">
        <dgm:presLayoutVars>
          <dgm:chMax val="0"/>
          <dgm:bulletEnabled val="1"/>
        </dgm:presLayoutVars>
      </dgm:prSet>
      <dgm:spPr/>
      <dgm:t>
        <a:bodyPr/>
        <a:lstStyle/>
        <a:p>
          <a:endParaRPr lang="ru-RU"/>
        </a:p>
      </dgm:t>
    </dgm:pt>
    <dgm:pt modelId="{695A936E-39BA-426F-8607-71B9A839B7A2}" type="pres">
      <dgm:prSet presAssocID="{C39CE523-503A-48EE-B934-1C64143331C9}" presName="spacer" presStyleCnt="0"/>
      <dgm:spPr/>
    </dgm:pt>
    <dgm:pt modelId="{FB4AB9C1-A4E2-461E-AEDD-16F74DFD0E47}" type="pres">
      <dgm:prSet presAssocID="{D7E4361A-8318-49EC-8595-74570D504586}" presName="parentText" presStyleLbl="node1" presStyleIdx="4" presStyleCnt="7">
        <dgm:presLayoutVars>
          <dgm:chMax val="0"/>
          <dgm:bulletEnabled val="1"/>
        </dgm:presLayoutVars>
      </dgm:prSet>
      <dgm:spPr/>
      <dgm:t>
        <a:bodyPr/>
        <a:lstStyle/>
        <a:p>
          <a:endParaRPr lang="ru-RU"/>
        </a:p>
      </dgm:t>
    </dgm:pt>
    <dgm:pt modelId="{0316E7F2-C9D9-4D9B-BA9D-802246595AB9}" type="pres">
      <dgm:prSet presAssocID="{FB14490C-43D1-4CC5-A8DF-6FF651BC4043}" presName="spacer" presStyleCnt="0"/>
      <dgm:spPr/>
    </dgm:pt>
    <dgm:pt modelId="{AED7FFE4-9849-47C5-B772-E8CC7D0A4318}" type="pres">
      <dgm:prSet presAssocID="{71B143FF-A481-42F0-93E7-064130AE741B}" presName="parentText" presStyleLbl="node1" presStyleIdx="5" presStyleCnt="7">
        <dgm:presLayoutVars>
          <dgm:chMax val="0"/>
          <dgm:bulletEnabled val="1"/>
        </dgm:presLayoutVars>
      </dgm:prSet>
      <dgm:spPr/>
      <dgm:t>
        <a:bodyPr/>
        <a:lstStyle/>
        <a:p>
          <a:endParaRPr lang="ru-RU"/>
        </a:p>
      </dgm:t>
    </dgm:pt>
    <dgm:pt modelId="{D6AAB4AE-6452-474C-8100-F98AA7D2D67C}" type="pres">
      <dgm:prSet presAssocID="{1EE6DF0A-9B3A-4DAA-AC87-3EFA789887B7}" presName="spacer" presStyleCnt="0"/>
      <dgm:spPr/>
    </dgm:pt>
    <dgm:pt modelId="{0FFA2408-CBBF-4B33-AFE5-52BA034ADF38}" type="pres">
      <dgm:prSet presAssocID="{23AD756B-0563-4E7E-A26E-76F22680612A}" presName="parentText" presStyleLbl="node1" presStyleIdx="6" presStyleCnt="7">
        <dgm:presLayoutVars>
          <dgm:chMax val="0"/>
          <dgm:bulletEnabled val="1"/>
        </dgm:presLayoutVars>
      </dgm:prSet>
      <dgm:spPr/>
      <dgm:t>
        <a:bodyPr/>
        <a:lstStyle/>
        <a:p>
          <a:endParaRPr lang="ru-RU"/>
        </a:p>
      </dgm:t>
    </dgm:pt>
  </dgm:ptLst>
  <dgm:cxnLst>
    <dgm:cxn modelId="{6F74056A-D6F5-46D8-B571-3E24E853856A}" type="presOf" srcId="{5AB82FA1-D056-43BA-A91B-6B26840B24BF}" destId="{DDC75CE6-197C-4BEB-84AF-FCB4C5D43B69}" srcOrd="0" destOrd="0" presId="urn:microsoft.com/office/officeart/2005/8/layout/vList2"/>
    <dgm:cxn modelId="{A771290C-5D18-42B6-B25D-24A3FA54ED34}" srcId="{3770A5BD-6545-4435-BBB1-16225E5323D8}" destId="{8E1B5C88-DC44-4C7D-9A49-5295135654A3}" srcOrd="2" destOrd="0" parTransId="{36F1F134-BCBD-45B2-98E4-D6DBBB487655}" sibTransId="{C6FFF242-398B-40F7-BF76-B318195FA9E0}"/>
    <dgm:cxn modelId="{1C7D6B5D-C01E-4629-8278-1274BA19AAD4}" srcId="{3770A5BD-6545-4435-BBB1-16225E5323D8}" destId="{071122AD-4E4A-4095-A704-8F4AD4BF1303}" srcOrd="1" destOrd="0" parTransId="{F017A2F1-4B50-4E50-A978-4ED5D3BB5671}" sibTransId="{BB7574CC-D6A6-466A-A499-5DB1E2535DBA}"/>
    <dgm:cxn modelId="{2374B7F5-380A-44EC-99FE-6D2D3A046F09}" srcId="{3770A5BD-6545-4435-BBB1-16225E5323D8}" destId="{4E7E3F08-1D70-45CB-8271-27580CA458F9}" srcOrd="0" destOrd="0" parTransId="{83548CBE-FA8E-432F-BB01-7D8AB5CDF046}" sibTransId="{30F9BDB2-3560-4E63-8D34-5C1375B3B081}"/>
    <dgm:cxn modelId="{BC1CBB29-3628-41BB-9AFE-14E31F9BC294}" type="presOf" srcId="{71B143FF-A481-42F0-93E7-064130AE741B}" destId="{AED7FFE4-9849-47C5-B772-E8CC7D0A4318}" srcOrd="0" destOrd="0" presId="urn:microsoft.com/office/officeart/2005/8/layout/vList2"/>
    <dgm:cxn modelId="{8AE2481B-3EA1-4263-ADB3-219C991C1D25}" srcId="{3770A5BD-6545-4435-BBB1-16225E5323D8}" destId="{71B143FF-A481-42F0-93E7-064130AE741B}" srcOrd="5" destOrd="0" parTransId="{35922A27-E987-4443-8E22-8C29701973F0}" sibTransId="{1EE6DF0A-9B3A-4DAA-AC87-3EFA789887B7}"/>
    <dgm:cxn modelId="{492EEAE6-F0B0-4A27-9DC0-5D28A0DE5DC0}" type="presOf" srcId="{D7E4361A-8318-49EC-8595-74570D504586}" destId="{FB4AB9C1-A4E2-461E-AEDD-16F74DFD0E47}" srcOrd="0" destOrd="0" presId="urn:microsoft.com/office/officeart/2005/8/layout/vList2"/>
    <dgm:cxn modelId="{211AA19C-2F24-42A3-B1F4-7660FF97AD75}" type="presOf" srcId="{3770A5BD-6545-4435-BBB1-16225E5323D8}" destId="{A3EED7D1-C3AB-4EDF-BC84-161D67EDF698}" srcOrd="0" destOrd="0" presId="urn:microsoft.com/office/officeart/2005/8/layout/vList2"/>
    <dgm:cxn modelId="{53581E2E-24C0-43A8-890F-A61A6D7951E3}" srcId="{3770A5BD-6545-4435-BBB1-16225E5323D8}" destId="{23AD756B-0563-4E7E-A26E-76F22680612A}" srcOrd="6" destOrd="0" parTransId="{35821BD9-2F82-4E12-B909-B4015F2487DC}" sibTransId="{7386F659-E41C-424B-91CC-ED58773EBD34}"/>
    <dgm:cxn modelId="{4B9AFF3E-7D28-4FED-A3A7-8CAC094DEE1C}" type="presOf" srcId="{071122AD-4E4A-4095-A704-8F4AD4BF1303}" destId="{B9D5C95D-6277-4C90-9C0B-FC663C8F5D69}" srcOrd="0" destOrd="0" presId="urn:microsoft.com/office/officeart/2005/8/layout/vList2"/>
    <dgm:cxn modelId="{B2237A29-2473-4E33-8E58-9807A8A9B337}" srcId="{3770A5BD-6545-4435-BBB1-16225E5323D8}" destId="{5AB82FA1-D056-43BA-A91B-6B26840B24BF}" srcOrd="3" destOrd="0" parTransId="{E9B1C698-59C3-487F-A1E6-57AAA4E5D882}" sibTransId="{C39CE523-503A-48EE-B934-1C64143331C9}"/>
    <dgm:cxn modelId="{D712B5C0-D707-4425-ADD9-46D5AAC3252C}" type="presOf" srcId="{4E7E3F08-1D70-45CB-8271-27580CA458F9}" destId="{1D874DB2-88DF-48C8-9C1A-AD67A9B2C1B1}" srcOrd="0" destOrd="0" presId="urn:microsoft.com/office/officeart/2005/8/layout/vList2"/>
    <dgm:cxn modelId="{0173D573-328A-46B2-8434-621066AD08F4}" type="presOf" srcId="{23AD756B-0563-4E7E-A26E-76F22680612A}" destId="{0FFA2408-CBBF-4B33-AFE5-52BA034ADF38}" srcOrd="0" destOrd="0" presId="urn:microsoft.com/office/officeart/2005/8/layout/vList2"/>
    <dgm:cxn modelId="{2D586ABD-E77D-486B-A089-5EB77711D41E}" srcId="{3770A5BD-6545-4435-BBB1-16225E5323D8}" destId="{D7E4361A-8318-49EC-8595-74570D504586}" srcOrd="4" destOrd="0" parTransId="{691F4994-54FF-472B-B54A-0C626FF9CD47}" sibTransId="{FB14490C-43D1-4CC5-A8DF-6FF651BC4043}"/>
    <dgm:cxn modelId="{7583B84F-205E-49A9-81AD-1CB5FD81EDED}" type="presOf" srcId="{8E1B5C88-DC44-4C7D-9A49-5295135654A3}" destId="{2722D7C5-4B6D-4B8F-9B85-404EE7CE9682}" srcOrd="0" destOrd="0" presId="urn:microsoft.com/office/officeart/2005/8/layout/vList2"/>
    <dgm:cxn modelId="{48A38B37-4D23-4309-BFA6-7CCA3C176441}" type="presParOf" srcId="{A3EED7D1-C3AB-4EDF-BC84-161D67EDF698}" destId="{1D874DB2-88DF-48C8-9C1A-AD67A9B2C1B1}" srcOrd="0" destOrd="0" presId="urn:microsoft.com/office/officeart/2005/8/layout/vList2"/>
    <dgm:cxn modelId="{14E4CD24-225B-40A8-B213-DFB586FB6BE9}" type="presParOf" srcId="{A3EED7D1-C3AB-4EDF-BC84-161D67EDF698}" destId="{86A9333D-56EE-4BCC-B890-4003148F7E78}" srcOrd="1" destOrd="0" presId="urn:microsoft.com/office/officeart/2005/8/layout/vList2"/>
    <dgm:cxn modelId="{54508999-E47B-4E50-AED7-3991ECBD9E08}" type="presParOf" srcId="{A3EED7D1-C3AB-4EDF-BC84-161D67EDF698}" destId="{B9D5C95D-6277-4C90-9C0B-FC663C8F5D69}" srcOrd="2" destOrd="0" presId="urn:microsoft.com/office/officeart/2005/8/layout/vList2"/>
    <dgm:cxn modelId="{D08E4551-2E2E-4311-BA1E-5E93F6F420C6}" type="presParOf" srcId="{A3EED7D1-C3AB-4EDF-BC84-161D67EDF698}" destId="{D981C92B-483A-4D2D-AF77-07ED7926E7D4}" srcOrd="3" destOrd="0" presId="urn:microsoft.com/office/officeart/2005/8/layout/vList2"/>
    <dgm:cxn modelId="{B6913D24-A338-4EA6-9B12-8F46670BD4F4}" type="presParOf" srcId="{A3EED7D1-C3AB-4EDF-BC84-161D67EDF698}" destId="{2722D7C5-4B6D-4B8F-9B85-404EE7CE9682}" srcOrd="4" destOrd="0" presId="urn:microsoft.com/office/officeart/2005/8/layout/vList2"/>
    <dgm:cxn modelId="{20259DEA-1615-49F2-B940-1114F13BA172}" type="presParOf" srcId="{A3EED7D1-C3AB-4EDF-BC84-161D67EDF698}" destId="{2A6C1EF6-5EC4-4F2B-894C-8A9213E59F51}" srcOrd="5" destOrd="0" presId="urn:microsoft.com/office/officeart/2005/8/layout/vList2"/>
    <dgm:cxn modelId="{5F160EC6-9E21-4AA6-A6FB-C36923491937}" type="presParOf" srcId="{A3EED7D1-C3AB-4EDF-BC84-161D67EDF698}" destId="{DDC75CE6-197C-4BEB-84AF-FCB4C5D43B69}" srcOrd="6" destOrd="0" presId="urn:microsoft.com/office/officeart/2005/8/layout/vList2"/>
    <dgm:cxn modelId="{B92F08DA-B5A1-4E04-BE37-86816F08E91A}" type="presParOf" srcId="{A3EED7D1-C3AB-4EDF-BC84-161D67EDF698}" destId="{695A936E-39BA-426F-8607-71B9A839B7A2}" srcOrd="7" destOrd="0" presId="urn:microsoft.com/office/officeart/2005/8/layout/vList2"/>
    <dgm:cxn modelId="{F748AE11-7AFA-45EF-A188-7B19BB1055F0}" type="presParOf" srcId="{A3EED7D1-C3AB-4EDF-BC84-161D67EDF698}" destId="{FB4AB9C1-A4E2-461E-AEDD-16F74DFD0E47}" srcOrd="8" destOrd="0" presId="urn:microsoft.com/office/officeart/2005/8/layout/vList2"/>
    <dgm:cxn modelId="{CB21AAC7-729A-461B-961B-FB2D969D7D73}" type="presParOf" srcId="{A3EED7D1-C3AB-4EDF-BC84-161D67EDF698}" destId="{0316E7F2-C9D9-4D9B-BA9D-802246595AB9}" srcOrd="9" destOrd="0" presId="urn:microsoft.com/office/officeart/2005/8/layout/vList2"/>
    <dgm:cxn modelId="{A4C4C556-7B9B-443F-B4D5-D5EB66BA9A7E}" type="presParOf" srcId="{A3EED7D1-C3AB-4EDF-BC84-161D67EDF698}" destId="{AED7FFE4-9849-47C5-B772-E8CC7D0A4318}" srcOrd="10" destOrd="0" presId="urn:microsoft.com/office/officeart/2005/8/layout/vList2"/>
    <dgm:cxn modelId="{74DFA9CA-137A-4FD7-A0C1-10A6AEAECDC1}" type="presParOf" srcId="{A3EED7D1-C3AB-4EDF-BC84-161D67EDF698}" destId="{D6AAB4AE-6452-474C-8100-F98AA7D2D67C}" srcOrd="11" destOrd="0" presId="urn:microsoft.com/office/officeart/2005/8/layout/vList2"/>
    <dgm:cxn modelId="{940F1471-1436-495E-A665-B31E97903056}" type="presParOf" srcId="{A3EED7D1-C3AB-4EDF-BC84-161D67EDF698}" destId="{0FFA2408-CBBF-4B33-AFE5-52BA034ADF38}" srcOrd="12" destOrd="0" presId="urn:microsoft.com/office/officeart/2005/8/layout/v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0DDBBA-5A00-4803-9DEB-E9CC4E36B66E}" type="doc">
      <dgm:prSet loTypeId="urn:microsoft.com/office/officeart/2005/8/layout/chevron2" loCatId="list" qsTypeId="urn:microsoft.com/office/officeart/2005/8/quickstyle/3d1" qsCatId="3D" csTypeId="urn:microsoft.com/office/officeart/2005/8/colors/accent1_3" csCatId="accent1" phldr="1"/>
      <dgm:spPr/>
      <dgm:t>
        <a:bodyPr/>
        <a:lstStyle/>
        <a:p>
          <a:endParaRPr lang="ru-RU"/>
        </a:p>
      </dgm:t>
    </dgm:pt>
    <dgm:pt modelId="{8D546B02-8D9B-4819-9870-456598F24F94}">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70</a:t>
          </a:r>
        </a:p>
      </dgm:t>
    </dgm:pt>
    <dgm:pt modelId="{151B02B2-09D9-4FCB-A24D-4D164779F709}" type="parTrans" cxnId="{96AFDF4C-110D-4FB3-8B2F-3B9CA43F700A}">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DE5DE3D-F221-46A2-A6F2-75D652921772}" type="sibTrans" cxnId="{96AFDF4C-110D-4FB3-8B2F-3B9CA43F700A}">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D142F180-3A93-4346-BFAE-A1645EAAE215}">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48</a:t>
          </a:r>
        </a:p>
      </dgm:t>
    </dgm:pt>
    <dgm:pt modelId="{4BD33F05-0398-402F-BB2D-6BEFB2692F80}" type="parTrans" cxnId="{129E321A-84A9-4026-B4B1-3CBBC5142A56}">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161C4952-716E-4ED8-836E-CC2C5465B14C}" type="sibTrans" cxnId="{129E321A-84A9-4026-B4B1-3CBBC5142A56}">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B99952C7-DA72-4ABB-81D3-A562B21D8013}">
      <dgm:prSet phldrT="[Текст]" custT="1"/>
      <dgm:spPr/>
      <dgm:t>
        <a:bodyPr/>
        <a:lstStyle/>
        <a:p>
          <a:r>
            <a:rPr lang="ru-RU" sz="1800" dirty="0">
              <a:solidFill>
                <a:schemeClr val="accent5">
                  <a:lumMod val="50000"/>
                </a:schemeClr>
              </a:solidFill>
              <a:effectLst/>
              <a:latin typeface="Times New Roman" pitchFamily="18" charset="0"/>
              <a:cs typeface="Times New Roman" pitchFamily="18" charset="0"/>
            </a:rPr>
            <a:t>уличного</a:t>
          </a:r>
          <a:r>
            <a:rPr lang="ru-RU" sz="18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dirty="0">
              <a:solidFill>
                <a:schemeClr val="accent5">
                  <a:lumMod val="50000"/>
                </a:schemeClr>
              </a:solidFill>
              <a:effectLst/>
              <a:latin typeface="Times New Roman" pitchFamily="18" charset="0"/>
              <a:cs typeface="Times New Roman" pitchFamily="18" charset="0"/>
            </a:rPr>
            <a:t>освещения</a:t>
          </a:r>
        </a:p>
      </dgm:t>
    </dgm:pt>
    <dgm:pt modelId="{1D318AAA-468F-42AB-B985-073783E28FDF}" type="parTrans" cxnId="{649D62E5-D3E7-4467-B207-657D34BDA5DD}">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A2F2EBD-8C5F-4BD4-B305-F8B3BC715798}" type="sibTrans" cxnId="{649D62E5-D3E7-4467-B207-657D34BDA5DD}">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630720B7-5E87-4E8B-BF1C-117BC075644D}">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13</a:t>
          </a:r>
        </a:p>
      </dgm:t>
    </dgm:pt>
    <dgm:pt modelId="{2F74E628-38C8-4E41-A319-6CC5109F01F0}" type="parTrans" cxnId="{E0B709CA-D059-49FE-B449-58C9178F8AA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BF3686F-7BA6-4586-9853-3985DD95C327}" type="sibTrans" cxnId="{E0B709CA-D059-49FE-B449-58C9178F8AA4}">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F933ABD7-B99D-41A1-80FF-1857B02B6F8F}">
      <dgm:prSet phldrT="[Текст]" custT="1"/>
      <dgm:spPr/>
      <dgm:t>
        <a:bodyPr/>
        <a:lstStyle/>
        <a:p>
          <a:r>
            <a:rPr lang="ru-RU" sz="1800" dirty="0">
              <a:solidFill>
                <a:schemeClr val="accent5">
                  <a:lumMod val="50000"/>
                </a:schemeClr>
              </a:solidFill>
              <a:effectLst/>
              <a:latin typeface="Times New Roman" pitchFamily="18" charset="0"/>
              <a:cs typeface="Times New Roman" pitchFamily="18" charset="0"/>
            </a:rPr>
            <a:t>жилищно-коммунального обслуживания</a:t>
          </a:r>
        </a:p>
      </dgm:t>
    </dgm:pt>
    <dgm:pt modelId="{9F53B610-CBF1-4A7B-B2A7-D481251D90EF}" type="parTrans" cxnId="{9DFDD107-3AC6-4707-95E3-A0448AF9697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E30EB15-F1E1-4372-AE39-3DBE0F061ABB}" type="sibTrans" cxnId="{9DFDD107-3AC6-4707-95E3-A0448AF9697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775C193-F4CA-4C62-80E8-A523EB1FEB8D}">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48</a:t>
          </a:r>
        </a:p>
      </dgm:t>
    </dgm:pt>
    <dgm:pt modelId="{06873B0B-8275-4043-A6B2-18B84FA15432}" type="parTrans" cxnId="{C5546F49-4941-4FC9-8334-52E7BC12DD22}">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AC08370-B1C0-4949-AB2B-ACA1C4DFE14D}" type="sibTrans" cxnId="{C5546F49-4941-4FC9-8334-52E7BC12DD22}">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4B80E34-F3B9-4DC1-AC37-978E04547C8E}">
      <dgm:prSet phldrT="[Текст]" custT="1"/>
      <dgm:spPr/>
      <dgm:t>
        <a:bodyPr/>
        <a:lstStyle/>
        <a:p>
          <a:r>
            <a:rPr lang="ru-RU" sz="2000" dirty="0">
              <a:solidFill>
                <a:schemeClr val="accent5">
                  <a:lumMod val="50000"/>
                </a:schemeClr>
              </a:solidFill>
              <a:latin typeface="Times New Roman" pitchFamily="18" charset="0"/>
              <a:cs typeface="Times New Roman" pitchFamily="18" charset="0"/>
            </a:rPr>
            <a:t>113</a:t>
          </a:r>
        </a:p>
      </dgm:t>
    </dgm:pt>
    <dgm:pt modelId="{176ED4B2-A3EA-45B8-8D29-D4E8EAFE8CBF}" type="parTrans" cxnId="{735CF66F-C883-4F10-9BAE-A568669E7CC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F4577354-C9CE-49A9-AAA0-7198A146C4D0}" type="sibTrans" cxnId="{735CF66F-C883-4F10-9BAE-A568669E7CC0}">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30ACBFDE-A781-4E49-BBCB-C6BEBB374BE6}">
      <dgm:prSet custT="1"/>
      <dgm:spPr/>
      <dgm:t>
        <a:bodyPr/>
        <a:lstStyle/>
        <a:p>
          <a:r>
            <a:rPr lang="ru-RU" sz="1800" dirty="0">
              <a:solidFill>
                <a:schemeClr val="accent5">
                  <a:lumMod val="50000"/>
                </a:schemeClr>
              </a:solidFill>
              <a:effectLst/>
              <a:latin typeface="Times New Roman" pitchFamily="18" charset="0"/>
              <a:cs typeface="Times New Roman" pitchFamily="18" charset="0"/>
            </a:rPr>
            <a:t>благоустройства территорий</a:t>
          </a:r>
        </a:p>
      </dgm:t>
    </dgm:pt>
    <dgm:pt modelId="{600A48E6-5C52-4C00-9F22-26A877D596A3}" type="parTrans" cxnId="{CA956016-D03D-4F01-B918-43EAC169DF8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6F4545E8-E7B2-4BC1-9865-786E62703594}" type="sibTrans" cxnId="{CA956016-D03D-4F01-B918-43EAC169DF8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7E350B0B-BE88-4768-84B2-E9AA5EC063B6}">
      <dgm:prSet custT="1"/>
      <dgm:spPr/>
      <dgm:t>
        <a:bodyPr/>
        <a:lstStyle/>
        <a:p>
          <a:r>
            <a:rPr lang="ru-RU" sz="1800" dirty="0">
              <a:solidFill>
                <a:schemeClr val="accent5">
                  <a:lumMod val="50000"/>
                </a:schemeClr>
              </a:solidFill>
              <a:effectLst/>
              <a:latin typeface="Times New Roman" pitchFamily="18" charset="0"/>
              <a:cs typeface="Times New Roman" pitchFamily="18" charset="0"/>
            </a:rPr>
            <a:t>ремонта дорог</a:t>
          </a:r>
        </a:p>
      </dgm:t>
    </dgm:pt>
    <dgm:pt modelId="{107788C7-5FD8-4768-BC9F-B8DC1E7B1A74}" type="parTrans" cxnId="{9D0AE688-EC50-4A13-BB14-3EF9D681D95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9691B07-33AD-4190-970C-C0AE55069D14}" type="sibTrans" cxnId="{9D0AE688-EC50-4A13-BB14-3EF9D681D957}">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1090D13-B277-4C3B-8B0F-E454F962576C}">
      <dgm:prSet custT="1"/>
      <dgm:spPr/>
      <dgm:t>
        <a:bodyPr/>
        <a:lstStyle/>
        <a:p>
          <a:r>
            <a:rPr lang="ru-RU" sz="1800" dirty="0">
              <a:solidFill>
                <a:schemeClr val="accent5">
                  <a:lumMod val="50000"/>
                </a:schemeClr>
              </a:solidFill>
              <a:effectLst/>
              <a:latin typeface="Times New Roman" pitchFamily="18" charset="0"/>
              <a:cs typeface="Times New Roman" pitchFamily="18" charset="0"/>
            </a:rPr>
            <a:t>иным вопросам</a:t>
          </a:r>
        </a:p>
      </dgm:t>
    </dgm:pt>
    <dgm:pt modelId="{448CD5F4-F704-450B-ADB6-155A38E7A906}" type="parTrans" cxnId="{6CA6E612-DA75-4F40-8080-1E67617A879C}">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90132685-8733-4C6C-A6B0-9786712A7D67}" type="sibTrans" cxnId="{6CA6E612-DA75-4F40-8080-1E67617A879C}">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87EE0BA-A350-4EB2-82A0-71FADA6F86F0}" type="pres">
      <dgm:prSet presAssocID="{530DDBBA-5A00-4803-9DEB-E9CC4E36B66E}" presName="linearFlow" presStyleCnt="0">
        <dgm:presLayoutVars>
          <dgm:dir/>
          <dgm:animLvl val="lvl"/>
          <dgm:resizeHandles val="exact"/>
        </dgm:presLayoutVars>
      </dgm:prSet>
      <dgm:spPr/>
      <dgm:t>
        <a:bodyPr/>
        <a:lstStyle/>
        <a:p>
          <a:endParaRPr lang="ru-RU"/>
        </a:p>
      </dgm:t>
    </dgm:pt>
    <dgm:pt modelId="{6DDCFFAA-FC49-4C7F-BA8E-93ABC5366B3B}" type="pres">
      <dgm:prSet presAssocID="{8D546B02-8D9B-4819-9870-456598F24F94}" presName="composite" presStyleCnt="0"/>
      <dgm:spPr/>
    </dgm:pt>
    <dgm:pt modelId="{7F9B0F1E-C958-413D-9599-CA06E951F5EB}" type="pres">
      <dgm:prSet presAssocID="{8D546B02-8D9B-4819-9870-456598F24F94}" presName="parentText" presStyleLbl="alignNode1" presStyleIdx="0" presStyleCnt="5" custLinFactNeighborX="-10343" custLinFactNeighborY="-182">
        <dgm:presLayoutVars>
          <dgm:chMax val="1"/>
          <dgm:bulletEnabled val="1"/>
        </dgm:presLayoutVars>
      </dgm:prSet>
      <dgm:spPr/>
      <dgm:t>
        <a:bodyPr/>
        <a:lstStyle/>
        <a:p>
          <a:endParaRPr lang="ru-RU"/>
        </a:p>
      </dgm:t>
    </dgm:pt>
    <dgm:pt modelId="{B00B28A9-43DA-46BF-BC4D-BE6D19DE0BCA}" type="pres">
      <dgm:prSet presAssocID="{8D546B02-8D9B-4819-9870-456598F24F94}" presName="descendantText" presStyleLbl="alignAcc1" presStyleIdx="0" presStyleCnt="5">
        <dgm:presLayoutVars>
          <dgm:bulletEnabled val="1"/>
        </dgm:presLayoutVars>
      </dgm:prSet>
      <dgm:spPr/>
      <dgm:t>
        <a:bodyPr/>
        <a:lstStyle/>
        <a:p>
          <a:endParaRPr lang="ru-RU"/>
        </a:p>
      </dgm:t>
    </dgm:pt>
    <dgm:pt modelId="{CD88D668-CEE2-491F-A0E1-30DF18D78577}" type="pres">
      <dgm:prSet presAssocID="{9DE5DE3D-F221-46A2-A6F2-75D652921772}" presName="sp" presStyleCnt="0"/>
      <dgm:spPr/>
    </dgm:pt>
    <dgm:pt modelId="{EED91905-2992-4443-8D42-3D0541B6C9DF}" type="pres">
      <dgm:prSet presAssocID="{D142F180-3A93-4346-BFAE-A1645EAAE215}" presName="composite" presStyleCnt="0"/>
      <dgm:spPr/>
    </dgm:pt>
    <dgm:pt modelId="{905E3221-9487-4197-8C0A-FC6D0A3A2027}" type="pres">
      <dgm:prSet presAssocID="{D142F180-3A93-4346-BFAE-A1645EAAE215}" presName="parentText" presStyleLbl="alignNode1" presStyleIdx="1" presStyleCnt="5" custLinFactNeighborX="-10343" custLinFactNeighborY="-182">
        <dgm:presLayoutVars>
          <dgm:chMax val="1"/>
          <dgm:bulletEnabled val="1"/>
        </dgm:presLayoutVars>
      </dgm:prSet>
      <dgm:spPr/>
      <dgm:t>
        <a:bodyPr/>
        <a:lstStyle/>
        <a:p>
          <a:endParaRPr lang="ru-RU"/>
        </a:p>
      </dgm:t>
    </dgm:pt>
    <dgm:pt modelId="{15B2B3C7-B195-4EC6-A80F-92DEB5DBB5EA}" type="pres">
      <dgm:prSet presAssocID="{D142F180-3A93-4346-BFAE-A1645EAAE215}" presName="descendantText" presStyleLbl="alignAcc1" presStyleIdx="1" presStyleCnt="5">
        <dgm:presLayoutVars>
          <dgm:bulletEnabled val="1"/>
        </dgm:presLayoutVars>
      </dgm:prSet>
      <dgm:spPr/>
      <dgm:t>
        <a:bodyPr/>
        <a:lstStyle/>
        <a:p>
          <a:endParaRPr lang="ru-RU"/>
        </a:p>
      </dgm:t>
    </dgm:pt>
    <dgm:pt modelId="{960EAF76-CC92-45FB-BD4D-3083BDDEC81B}" type="pres">
      <dgm:prSet presAssocID="{161C4952-716E-4ED8-836E-CC2C5465B14C}" presName="sp" presStyleCnt="0"/>
      <dgm:spPr/>
    </dgm:pt>
    <dgm:pt modelId="{DCD1D742-615F-44FA-9455-F91983278291}" type="pres">
      <dgm:prSet presAssocID="{630720B7-5E87-4E8B-BF1C-117BC075644D}" presName="composite" presStyleCnt="0"/>
      <dgm:spPr/>
    </dgm:pt>
    <dgm:pt modelId="{E4E122E1-7D76-49D1-A6C4-91A9A18C3C7F}" type="pres">
      <dgm:prSet presAssocID="{630720B7-5E87-4E8B-BF1C-117BC075644D}" presName="parentText" presStyleLbl="alignNode1" presStyleIdx="2" presStyleCnt="5" custLinFactNeighborX="-10343" custLinFactNeighborY="-182">
        <dgm:presLayoutVars>
          <dgm:chMax val="1"/>
          <dgm:bulletEnabled val="1"/>
        </dgm:presLayoutVars>
      </dgm:prSet>
      <dgm:spPr/>
      <dgm:t>
        <a:bodyPr/>
        <a:lstStyle/>
        <a:p>
          <a:endParaRPr lang="ru-RU"/>
        </a:p>
      </dgm:t>
    </dgm:pt>
    <dgm:pt modelId="{80E7170A-4E81-4742-B3CC-EC9ED46B894D}" type="pres">
      <dgm:prSet presAssocID="{630720B7-5E87-4E8B-BF1C-117BC075644D}" presName="descendantText" presStyleLbl="alignAcc1" presStyleIdx="2" presStyleCnt="5">
        <dgm:presLayoutVars>
          <dgm:bulletEnabled val="1"/>
        </dgm:presLayoutVars>
      </dgm:prSet>
      <dgm:spPr/>
      <dgm:t>
        <a:bodyPr/>
        <a:lstStyle/>
        <a:p>
          <a:endParaRPr lang="ru-RU"/>
        </a:p>
      </dgm:t>
    </dgm:pt>
    <dgm:pt modelId="{94B24468-9242-4BDC-871B-4AB0523E4EAD}" type="pres">
      <dgm:prSet presAssocID="{EBF3686F-7BA6-4586-9853-3985DD95C327}" presName="sp" presStyleCnt="0"/>
      <dgm:spPr/>
    </dgm:pt>
    <dgm:pt modelId="{7C708A87-FAF1-45E2-94FD-C7477D3BE148}" type="pres">
      <dgm:prSet presAssocID="{3775C193-F4CA-4C62-80E8-A523EB1FEB8D}" presName="composite" presStyleCnt="0"/>
      <dgm:spPr/>
    </dgm:pt>
    <dgm:pt modelId="{6F0E6B4F-1843-4E37-8907-4725CD762269}" type="pres">
      <dgm:prSet presAssocID="{3775C193-F4CA-4C62-80E8-A523EB1FEB8D}" presName="parentText" presStyleLbl="alignNode1" presStyleIdx="3" presStyleCnt="5" custLinFactNeighborX="-10343" custLinFactNeighborY="-182">
        <dgm:presLayoutVars>
          <dgm:chMax val="1"/>
          <dgm:bulletEnabled val="1"/>
        </dgm:presLayoutVars>
      </dgm:prSet>
      <dgm:spPr/>
      <dgm:t>
        <a:bodyPr/>
        <a:lstStyle/>
        <a:p>
          <a:endParaRPr lang="ru-RU"/>
        </a:p>
      </dgm:t>
    </dgm:pt>
    <dgm:pt modelId="{CCD8FE94-B69B-444E-8EFA-3A50B6FB76C5}" type="pres">
      <dgm:prSet presAssocID="{3775C193-F4CA-4C62-80E8-A523EB1FEB8D}" presName="descendantText" presStyleLbl="alignAcc1" presStyleIdx="3" presStyleCnt="5">
        <dgm:presLayoutVars>
          <dgm:bulletEnabled val="1"/>
        </dgm:presLayoutVars>
      </dgm:prSet>
      <dgm:spPr/>
      <dgm:t>
        <a:bodyPr/>
        <a:lstStyle/>
        <a:p>
          <a:endParaRPr lang="ru-RU"/>
        </a:p>
      </dgm:t>
    </dgm:pt>
    <dgm:pt modelId="{642E3E39-01BE-4020-846F-5BDA751F13C2}" type="pres">
      <dgm:prSet presAssocID="{9AC08370-B1C0-4949-AB2B-ACA1C4DFE14D}" presName="sp" presStyleCnt="0"/>
      <dgm:spPr/>
    </dgm:pt>
    <dgm:pt modelId="{0BF32AE7-EA16-4FB8-B9E8-C42A177206A8}" type="pres">
      <dgm:prSet presAssocID="{04B80E34-F3B9-4DC1-AC37-978E04547C8E}" presName="composite" presStyleCnt="0"/>
      <dgm:spPr/>
    </dgm:pt>
    <dgm:pt modelId="{D83544BB-CFD9-47C4-9FC2-08B3C6D55609}" type="pres">
      <dgm:prSet presAssocID="{04B80E34-F3B9-4DC1-AC37-978E04547C8E}" presName="parentText" presStyleLbl="alignNode1" presStyleIdx="4" presStyleCnt="5">
        <dgm:presLayoutVars>
          <dgm:chMax val="1"/>
          <dgm:bulletEnabled val="1"/>
        </dgm:presLayoutVars>
      </dgm:prSet>
      <dgm:spPr/>
      <dgm:t>
        <a:bodyPr/>
        <a:lstStyle/>
        <a:p>
          <a:endParaRPr lang="ru-RU"/>
        </a:p>
      </dgm:t>
    </dgm:pt>
    <dgm:pt modelId="{43938514-4C1B-456F-9163-EA5BFE7C253D}" type="pres">
      <dgm:prSet presAssocID="{04B80E34-F3B9-4DC1-AC37-978E04547C8E}" presName="descendantText" presStyleLbl="alignAcc1" presStyleIdx="4" presStyleCnt="5">
        <dgm:presLayoutVars>
          <dgm:bulletEnabled val="1"/>
        </dgm:presLayoutVars>
      </dgm:prSet>
      <dgm:spPr/>
      <dgm:t>
        <a:bodyPr/>
        <a:lstStyle/>
        <a:p>
          <a:endParaRPr lang="ru-RU"/>
        </a:p>
      </dgm:t>
    </dgm:pt>
  </dgm:ptLst>
  <dgm:cxnLst>
    <dgm:cxn modelId="{5DCA87FA-82C0-4891-974D-C2631C6B257B}" type="presOf" srcId="{C1090D13-B277-4C3B-8B0F-E454F962576C}" destId="{43938514-4C1B-456F-9163-EA5BFE7C253D}" srcOrd="0" destOrd="0" presId="urn:microsoft.com/office/officeart/2005/8/layout/chevron2"/>
    <dgm:cxn modelId="{9D0AE688-EC50-4A13-BB14-3EF9D681D957}" srcId="{3775C193-F4CA-4C62-80E8-A523EB1FEB8D}" destId="{7E350B0B-BE88-4768-84B2-E9AA5EC063B6}" srcOrd="0" destOrd="0" parTransId="{107788C7-5FD8-4768-BC9F-B8DC1E7B1A74}" sibTransId="{99691B07-33AD-4190-970C-C0AE55069D14}"/>
    <dgm:cxn modelId="{D5874298-8FB9-4392-9424-2AA9A5E8F1F2}" type="presOf" srcId="{8D546B02-8D9B-4819-9870-456598F24F94}" destId="{7F9B0F1E-C958-413D-9599-CA06E951F5EB}" srcOrd="0" destOrd="0" presId="urn:microsoft.com/office/officeart/2005/8/layout/chevron2"/>
    <dgm:cxn modelId="{CA956016-D03D-4F01-B918-43EAC169DF8B}" srcId="{8D546B02-8D9B-4819-9870-456598F24F94}" destId="{30ACBFDE-A781-4E49-BBCB-C6BEBB374BE6}" srcOrd="0" destOrd="0" parTransId="{600A48E6-5C52-4C00-9F22-26A877D596A3}" sibTransId="{6F4545E8-E7B2-4BC1-9865-786E62703594}"/>
    <dgm:cxn modelId="{129E321A-84A9-4026-B4B1-3CBBC5142A56}" srcId="{530DDBBA-5A00-4803-9DEB-E9CC4E36B66E}" destId="{D142F180-3A93-4346-BFAE-A1645EAAE215}" srcOrd="1" destOrd="0" parTransId="{4BD33F05-0398-402F-BB2D-6BEFB2692F80}" sibTransId="{161C4952-716E-4ED8-836E-CC2C5465B14C}"/>
    <dgm:cxn modelId="{CAE9D6A3-D2AE-4E2F-BA30-6FE5517814FE}" type="presOf" srcId="{B99952C7-DA72-4ABB-81D3-A562B21D8013}" destId="{15B2B3C7-B195-4EC6-A80F-92DEB5DBB5EA}" srcOrd="0" destOrd="0" presId="urn:microsoft.com/office/officeart/2005/8/layout/chevron2"/>
    <dgm:cxn modelId="{5D2E746C-BE88-4A68-8D16-EEC7E8D0E919}" type="presOf" srcId="{04B80E34-F3B9-4DC1-AC37-978E04547C8E}" destId="{D83544BB-CFD9-47C4-9FC2-08B3C6D55609}" srcOrd="0" destOrd="0" presId="urn:microsoft.com/office/officeart/2005/8/layout/chevron2"/>
    <dgm:cxn modelId="{649D62E5-D3E7-4467-B207-657D34BDA5DD}" srcId="{D142F180-3A93-4346-BFAE-A1645EAAE215}" destId="{B99952C7-DA72-4ABB-81D3-A562B21D8013}" srcOrd="0" destOrd="0" parTransId="{1D318AAA-468F-42AB-B985-073783E28FDF}" sibTransId="{4A2F2EBD-8C5F-4BD4-B305-F8B3BC715798}"/>
    <dgm:cxn modelId="{9DFDD107-3AC6-4707-95E3-A0448AF96970}" srcId="{630720B7-5E87-4E8B-BF1C-117BC075644D}" destId="{F933ABD7-B99D-41A1-80FF-1857B02B6F8F}" srcOrd="0" destOrd="0" parTransId="{9F53B610-CBF1-4A7B-B2A7-D481251D90EF}" sibTransId="{EE30EB15-F1E1-4372-AE39-3DBE0F061ABB}"/>
    <dgm:cxn modelId="{3EB95ED4-3D6E-4CE4-B477-81F6FDAE26E3}" type="presOf" srcId="{D142F180-3A93-4346-BFAE-A1645EAAE215}" destId="{905E3221-9487-4197-8C0A-FC6D0A3A2027}" srcOrd="0" destOrd="0" presId="urn:microsoft.com/office/officeart/2005/8/layout/chevron2"/>
    <dgm:cxn modelId="{6CA6E612-DA75-4F40-8080-1E67617A879C}" srcId="{04B80E34-F3B9-4DC1-AC37-978E04547C8E}" destId="{C1090D13-B277-4C3B-8B0F-E454F962576C}" srcOrd="0" destOrd="0" parTransId="{448CD5F4-F704-450B-ADB6-155A38E7A906}" sibTransId="{90132685-8733-4C6C-A6B0-9786712A7D67}"/>
    <dgm:cxn modelId="{F4DA9D39-B484-4379-A02F-78C34DAD832B}" type="presOf" srcId="{F933ABD7-B99D-41A1-80FF-1857B02B6F8F}" destId="{80E7170A-4E81-4742-B3CC-EC9ED46B894D}" srcOrd="0" destOrd="0" presId="urn:microsoft.com/office/officeart/2005/8/layout/chevron2"/>
    <dgm:cxn modelId="{96AFDF4C-110D-4FB3-8B2F-3B9CA43F700A}" srcId="{530DDBBA-5A00-4803-9DEB-E9CC4E36B66E}" destId="{8D546B02-8D9B-4819-9870-456598F24F94}" srcOrd="0" destOrd="0" parTransId="{151B02B2-09D9-4FCB-A24D-4D164779F709}" sibTransId="{9DE5DE3D-F221-46A2-A6F2-75D652921772}"/>
    <dgm:cxn modelId="{C5546F49-4941-4FC9-8334-52E7BC12DD22}" srcId="{530DDBBA-5A00-4803-9DEB-E9CC4E36B66E}" destId="{3775C193-F4CA-4C62-80E8-A523EB1FEB8D}" srcOrd="3" destOrd="0" parTransId="{06873B0B-8275-4043-A6B2-18B84FA15432}" sibTransId="{9AC08370-B1C0-4949-AB2B-ACA1C4DFE14D}"/>
    <dgm:cxn modelId="{BC715C33-5979-4CB0-9A64-FA109560657E}" type="presOf" srcId="{530DDBBA-5A00-4803-9DEB-E9CC4E36B66E}" destId="{E87EE0BA-A350-4EB2-82A0-71FADA6F86F0}" srcOrd="0" destOrd="0" presId="urn:microsoft.com/office/officeart/2005/8/layout/chevron2"/>
    <dgm:cxn modelId="{CE57CD08-7116-4C62-91BF-91347A5A12BE}" type="presOf" srcId="{30ACBFDE-A781-4E49-BBCB-C6BEBB374BE6}" destId="{B00B28A9-43DA-46BF-BC4D-BE6D19DE0BCA}" srcOrd="0" destOrd="0" presId="urn:microsoft.com/office/officeart/2005/8/layout/chevron2"/>
    <dgm:cxn modelId="{E0B709CA-D059-49FE-B449-58C9178F8AA4}" srcId="{530DDBBA-5A00-4803-9DEB-E9CC4E36B66E}" destId="{630720B7-5E87-4E8B-BF1C-117BC075644D}" srcOrd="2" destOrd="0" parTransId="{2F74E628-38C8-4E41-A319-6CC5109F01F0}" sibTransId="{EBF3686F-7BA6-4586-9853-3985DD95C327}"/>
    <dgm:cxn modelId="{C8B1E817-9F26-4F8D-9AAE-C126076502AB}" type="presOf" srcId="{630720B7-5E87-4E8B-BF1C-117BC075644D}" destId="{E4E122E1-7D76-49D1-A6C4-91A9A18C3C7F}" srcOrd="0" destOrd="0" presId="urn:microsoft.com/office/officeart/2005/8/layout/chevron2"/>
    <dgm:cxn modelId="{2C9CF49A-1FE4-4539-B90C-2D9B02700301}" type="presOf" srcId="{7E350B0B-BE88-4768-84B2-E9AA5EC063B6}" destId="{CCD8FE94-B69B-444E-8EFA-3A50B6FB76C5}" srcOrd="0" destOrd="0" presId="urn:microsoft.com/office/officeart/2005/8/layout/chevron2"/>
    <dgm:cxn modelId="{B7F4ADAC-34D5-482E-895F-331B6E49B55F}" type="presOf" srcId="{3775C193-F4CA-4C62-80E8-A523EB1FEB8D}" destId="{6F0E6B4F-1843-4E37-8907-4725CD762269}" srcOrd="0" destOrd="0" presId="urn:microsoft.com/office/officeart/2005/8/layout/chevron2"/>
    <dgm:cxn modelId="{735CF66F-C883-4F10-9BAE-A568669E7CC0}" srcId="{530DDBBA-5A00-4803-9DEB-E9CC4E36B66E}" destId="{04B80E34-F3B9-4DC1-AC37-978E04547C8E}" srcOrd="4" destOrd="0" parTransId="{176ED4B2-A3EA-45B8-8D29-D4E8EAFE8CBF}" sibTransId="{F4577354-C9CE-49A9-AAA0-7198A146C4D0}"/>
    <dgm:cxn modelId="{6CB4CFB4-3AE9-4033-B105-4C9262030DAD}" type="presParOf" srcId="{E87EE0BA-A350-4EB2-82A0-71FADA6F86F0}" destId="{6DDCFFAA-FC49-4C7F-BA8E-93ABC5366B3B}" srcOrd="0" destOrd="0" presId="urn:microsoft.com/office/officeart/2005/8/layout/chevron2"/>
    <dgm:cxn modelId="{56C6ABCC-3916-4113-A7E4-1920D04EB2D0}" type="presParOf" srcId="{6DDCFFAA-FC49-4C7F-BA8E-93ABC5366B3B}" destId="{7F9B0F1E-C958-413D-9599-CA06E951F5EB}" srcOrd="0" destOrd="0" presId="urn:microsoft.com/office/officeart/2005/8/layout/chevron2"/>
    <dgm:cxn modelId="{53214F08-E45C-4734-B213-E654030A249E}" type="presParOf" srcId="{6DDCFFAA-FC49-4C7F-BA8E-93ABC5366B3B}" destId="{B00B28A9-43DA-46BF-BC4D-BE6D19DE0BCA}" srcOrd="1" destOrd="0" presId="urn:microsoft.com/office/officeart/2005/8/layout/chevron2"/>
    <dgm:cxn modelId="{13AA69F7-0372-4EFF-A292-F19337D095EE}" type="presParOf" srcId="{E87EE0BA-A350-4EB2-82A0-71FADA6F86F0}" destId="{CD88D668-CEE2-491F-A0E1-30DF18D78577}" srcOrd="1" destOrd="0" presId="urn:microsoft.com/office/officeart/2005/8/layout/chevron2"/>
    <dgm:cxn modelId="{AADD13B2-4C94-4483-AFB3-C1B4294A0E58}" type="presParOf" srcId="{E87EE0BA-A350-4EB2-82A0-71FADA6F86F0}" destId="{EED91905-2992-4443-8D42-3D0541B6C9DF}" srcOrd="2" destOrd="0" presId="urn:microsoft.com/office/officeart/2005/8/layout/chevron2"/>
    <dgm:cxn modelId="{91B44E6D-ECCB-4F30-B80D-6394C7E64F07}" type="presParOf" srcId="{EED91905-2992-4443-8D42-3D0541B6C9DF}" destId="{905E3221-9487-4197-8C0A-FC6D0A3A2027}" srcOrd="0" destOrd="0" presId="urn:microsoft.com/office/officeart/2005/8/layout/chevron2"/>
    <dgm:cxn modelId="{854446FB-0F1C-442E-A971-2A828DDF327B}" type="presParOf" srcId="{EED91905-2992-4443-8D42-3D0541B6C9DF}" destId="{15B2B3C7-B195-4EC6-A80F-92DEB5DBB5EA}" srcOrd="1" destOrd="0" presId="urn:microsoft.com/office/officeart/2005/8/layout/chevron2"/>
    <dgm:cxn modelId="{6FF4E9C2-50B3-487F-98F8-8AEDB9971442}" type="presParOf" srcId="{E87EE0BA-A350-4EB2-82A0-71FADA6F86F0}" destId="{960EAF76-CC92-45FB-BD4D-3083BDDEC81B}" srcOrd="3" destOrd="0" presId="urn:microsoft.com/office/officeart/2005/8/layout/chevron2"/>
    <dgm:cxn modelId="{7E3251DB-1630-4739-8B43-1B6B87E35A99}" type="presParOf" srcId="{E87EE0BA-A350-4EB2-82A0-71FADA6F86F0}" destId="{DCD1D742-615F-44FA-9455-F91983278291}" srcOrd="4" destOrd="0" presId="urn:microsoft.com/office/officeart/2005/8/layout/chevron2"/>
    <dgm:cxn modelId="{E0DD01B4-0E43-469B-B5B8-D3CD28923B09}" type="presParOf" srcId="{DCD1D742-615F-44FA-9455-F91983278291}" destId="{E4E122E1-7D76-49D1-A6C4-91A9A18C3C7F}" srcOrd="0" destOrd="0" presId="urn:microsoft.com/office/officeart/2005/8/layout/chevron2"/>
    <dgm:cxn modelId="{77DF7A69-F3A6-403B-A12E-94C8B2BBCCC6}" type="presParOf" srcId="{DCD1D742-615F-44FA-9455-F91983278291}" destId="{80E7170A-4E81-4742-B3CC-EC9ED46B894D}" srcOrd="1" destOrd="0" presId="urn:microsoft.com/office/officeart/2005/8/layout/chevron2"/>
    <dgm:cxn modelId="{083C3B75-FA36-43D7-A45F-F4A5708503FA}" type="presParOf" srcId="{E87EE0BA-A350-4EB2-82A0-71FADA6F86F0}" destId="{94B24468-9242-4BDC-871B-4AB0523E4EAD}" srcOrd="5" destOrd="0" presId="urn:microsoft.com/office/officeart/2005/8/layout/chevron2"/>
    <dgm:cxn modelId="{7482BB25-21EA-4A7C-93CA-56357093F344}" type="presParOf" srcId="{E87EE0BA-A350-4EB2-82A0-71FADA6F86F0}" destId="{7C708A87-FAF1-45E2-94FD-C7477D3BE148}" srcOrd="6" destOrd="0" presId="urn:microsoft.com/office/officeart/2005/8/layout/chevron2"/>
    <dgm:cxn modelId="{5F26E868-9260-4F37-9FD7-A906A5D612C1}" type="presParOf" srcId="{7C708A87-FAF1-45E2-94FD-C7477D3BE148}" destId="{6F0E6B4F-1843-4E37-8907-4725CD762269}" srcOrd="0" destOrd="0" presId="urn:microsoft.com/office/officeart/2005/8/layout/chevron2"/>
    <dgm:cxn modelId="{8DE8C75B-19FD-49F6-BFA0-196BA98E69E2}" type="presParOf" srcId="{7C708A87-FAF1-45E2-94FD-C7477D3BE148}" destId="{CCD8FE94-B69B-444E-8EFA-3A50B6FB76C5}" srcOrd="1" destOrd="0" presId="urn:microsoft.com/office/officeart/2005/8/layout/chevron2"/>
    <dgm:cxn modelId="{EC4944A3-6652-4B9F-9A7B-65B404D3A200}" type="presParOf" srcId="{E87EE0BA-A350-4EB2-82A0-71FADA6F86F0}" destId="{642E3E39-01BE-4020-846F-5BDA751F13C2}" srcOrd="7" destOrd="0" presId="urn:microsoft.com/office/officeart/2005/8/layout/chevron2"/>
    <dgm:cxn modelId="{973C63C8-C98C-4F92-919A-D1ACC8BF216A}" type="presParOf" srcId="{E87EE0BA-A350-4EB2-82A0-71FADA6F86F0}" destId="{0BF32AE7-EA16-4FB8-B9E8-C42A177206A8}" srcOrd="8" destOrd="0" presId="urn:microsoft.com/office/officeart/2005/8/layout/chevron2"/>
    <dgm:cxn modelId="{8CEF6F7D-8E05-487F-85A4-080AF2E0A969}" type="presParOf" srcId="{0BF32AE7-EA16-4FB8-B9E8-C42A177206A8}" destId="{D83544BB-CFD9-47C4-9FC2-08B3C6D55609}" srcOrd="0" destOrd="0" presId="urn:microsoft.com/office/officeart/2005/8/layout/chevron2"/>
    <dgm:cxn modelId="{C01B0B12-F287-47C6-89CD-BEED90F290A9}" type="presParOf" srcId="{0BF32AE7-EA16-4FB8-B9E8-C42A177206A8}" destId="{43938514-4C1B-456F-9163-EA5BFE7C253D}" srcOrd="1" destOrd="0" presId="urn:microsoft.com/office/officeart/2005/8/layout/chevron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590BD2-59DB-40ED-8004-508D2BE27001}" type="doc">
      <dgm:prSet loTypeId="urn:microsoft.com/office/officeart/2005/8/layout/radial3" loCatId="relationship" qsTypeId="urn:microsoft.com/office/officeart/2005/8/quickstyle/simple1" qsCatId="simple" csTypeId="urn:microsoft.com/office/officeart/2005/8/colors/accent2_4" csCatId="accent2" phldr="1"/>
      <dgm:spPr/>
      <dgm:t>
        <a:bodyPr/>
        <a:lstStyle/>
        <a:p>
          <a:endParaRPr lang="ru-RU"/>
        </a:p>
      </dgm:t>
    </dgm:pt>
    <dgm:pt modelId="{1D891D2D-4E02-4248-8BA1-2EF87EB1F1BB}">
      <dgm:prSet/>
      <dgm:spPr/>
      <dgm:t>
        <a:bodyPr/>
        <a:lstStyle/>
        <a:p>
          <a:r>
            <a:rPr lang="ru-RU" dirty="0">
              <a:solidFill>
                <a:schemeClr val="accent5">
                  <a:lumMod val="50000"/>
                </a:schemeClr>
              </a:solidFill>
              <a:latin typeface="Times New Roman" pitchFamily="18" charset="0"/>
              <a:cs typeface="Times New Roman" pitchFamily="18" charset="0"/>
            </a:rPr>
            <a:t>Выплата пенсий за выслугу лет работникам, замещавшим должности муниципальной службы – 108,0 тыс.руб.</a:t>
          </a:r>
        </a:p>
      </dgm:t>
    </dgm:pt>
    <dgm:pt modelId="{0808BC2D-4A19-4DFA-A95B-BEF286C76930}" type="parTrans" cxnId="{0C5E25AD-5B65-457B-9D75-8FCE5B64E9D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BA07F6B-665D-435E-910F-B89BCD20C0B3}" type="sibTrans" cxnId="{0C5E25AD-5B65-457B-9D75-8FCE5B64E9D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A1511DB2-8D65-4F1A-88FE-207E412D68A1}">
      <dgm:prSet phldrT="[Текст]"/>
      <dgm:spPr/>
      <dgm:t>
        <a:bodyPr/>
        <a:lstStyle/>
        <a:p>
          <a:endParaRPr lang="ru-RU" dirty="0">
            <a:solidFill>
              <a:schemeClr val="accent5">
                <a:lumMod val="50000"/>
              </a:schemeClr>
            </a:solidFill>
            <a:latin typeface="Times New Roman" pitchFamily="18" charset="0"/>
            <a:cs typeface="Times New Roman" pitchFamily="18" charset="0"/>
          </a:endParaRPr>
        </a:p>
      </dgm:t>
    </dgm:pt>
    <dgm:pt modelId="{1928AB7A-D617-4451-8CF4-FD6CEC545D28}" type="parTrans" cxnId="{786A589E-9F7B-4698-B045-1774B97D293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27AC41E-C439-4D65-BBF5-7EDE66BB94DC}" type="sibTrans" cxnId="{786A589E-9F7B-4698-B045-1774B97D2933}">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11AAF8C-97D5-4577-887C-4FA09005D14E}">
      <dgm:prSet phldrT="[Текст]"/>
      <dgm:spPr/>
      <dgm:t>
        <a:bodyPr/>
        <a:lstStyle/>
        <a:p>
          <a:endParaRPr lang="ru-RU" dirty="0">
            <a:solidFill>
              <a:schemeClr val="accent5">
                <a:lumMod val="50000"/>
              </a:schemeClr>
            </a:solidFill>
            <a:latin typeface="Times New Roman" pitchFamily="18" charset="0"/>
            <a:cs typeface="Times New Roman" pitchFamily="18" charset="0"/>
          </a:endParaRPr>
        </a:p>
      </dgm:t>
    </dgm:pt>
    <dgm:pt modelId="{D6A0412A-B520-42D8-8989-71180A27881C}" type="parTrans" cxnId="{81CD5A1B-F06D-4EAA-9E07-C598FE88B70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02A0D776-C0C8-4519-9C96-199E04303D76}" type="sibTrans" cxnId="{81CD5A1B-F06D-4EAA-9E07-C598FE88B70B}">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5732C33-05D6-49B0-8891-3CAFEC9353E7}">
      <dgm:prSet phldrT="[Текст]"/>
      <dgm:spPr/>
      <dgm:t>
        <a:bodyPr/>
        <a:lstStyle/>
        <a:p>
          <a:r>
            <a:rPr lang="ru-RU" dirty="0">
              <a:solidFill>
                <a:schemeClr val="accent5">
                  <a:lumMod val="50000"/>
                </a:schemeClr>
              </a:solidFill>
              <a:latin typeface="Times New Roman" pitchFamily="18" charset="0"/>
              <a:cs typeface="Times New Roman" pitchFamily="18" charset="0"/>
            </a:rPr>
            <a:t>Социальная политика</a:t>
          </a:r>
        </a:p>
      </dgm:t>
    </dgm:pt>
    <dgm:pt modelId="{1F1AB46F-BE76-4B89-B908-0BCF7F6C304C}" type="sibTrans" cxnId="{0F2564D5-C8BD-4804-BB10-CF3DE93C5D3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88276F5-166C-46B7-9E8B-6FC3B89639F5}" type="parTrans" cxnId="{0F2564D5-C8BD-4804-BB10-CF3DE93C5D3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C05DEF7-8D26-4230-9E9F-6C85C1163A0A}">
      <dgm:prSet phldrT="[Текст]"/>
      <dgm:spPr/>
      <dgm:t>
        <a:bodyPr/>
        <a:lstStyle/>
        <a:p>
          <a:r>
            <a:rPr lang="ru-RU" dirty="0">
              <a:solidFill>
                <a:schemeClr val="accent5">
                  <a:lumMod val="50000"/>
                </a:schemeClr>
              </a:solidFill>
              <a:latin typeface="Times New Roman" pitchFamily="18" charset="0"/>
              <a:cs typeface="Times New Roman" pitchFamily="18" charset="0"/>
            </a:rPr>
            <a:t>Оказана помощь 2 семьям, пострадавшим от пожара - 20,0 тыс.руб.</a:t>
          </a:r>
        </a:p>
      </dgm:t>
    </dgm:pt>
    <dgm:pt modelId="{A6706B38-421C-4C54-8E5C-C5F12ED84C4D}" type="parTrans" cxnId="{406EB15F-D7DD-4FD4-A848-D552C0435B3F}">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8E55CD52-14D8-4F04-AAA6-DF0FED91A1B0}" type="sibTrans" cxnId="{406EB15F-D7DD-4FD4-A848-D552C0435B3F}">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453D3171-6F6D-48B5-A81A-6DDF0AF76EC0}" type="pres">
      <dgm:prSet presAssocID="{69590BD2-59DB-40ED-8004-508D2BE27001}" presName="composite" presStyleCnt="0">
        <dgm:presLayoutVars>
          <dgm:chMax val="1"/>
          <dgm:dir/>
          <dgm:resizeHandles val="exact"/>
        </dgm:presLayoutVars>
      </dgm:prSet>
      <dgm:spPr/>
      <dgm:t>
        <a:bodyPr/>
        <a:lstStyle/>
        <a:p>
          <a:endParaRPr lang="ru-RU"/>
        </a:p>
      </dgm:t>
    </dgm:pt>
    <dgm:pt modelId="{0189E7B8-0F9C-40DA-8F9E-DA30A6237989}" type="pres">
      <dgm:prSet presAssocID="{69590BD2-59DB-40ED-8004-508D2BE27001}" presName="radial" presStyleCnt="0">
        <dgm:presLayoutVars>
          <dgm:animLvl val="ctr"/>
        </dgm:presLayoutVars>
      </dgm:prSet>
      <dgm:spPr/>
    </dgm:pt>
    <dgm:pt modelId="{C4F967DA-89D0-4677-A3D8-4A67215BEA2F}" type="pres">
      <dgm:prSet presAssocID="{25732C33-05D6-49B0-8891-3CAFEC9353E7}" presName="centerShape" presStyleLbl="vennNode1" presStyleIdx="0" presStyleCnt="3" custLinFactNeighborX="-729" custLinFactNeighborY="5289"/>
      <dgm:spPr/>
      <dgm:t>
        <a:bodyPr/>
        <a:lstStyle/>
        <a:p>
          <a:endParaRPr lang="ru-RU"/>
        </a:p>
      </dgm:t>
    </dgm:pt>
    <dgm:pt modelId="{8F57F058-626F-45CF-A724-E208119F6639}" type="pres">
      <dgm:prSet presAssocID="{1D891D2D-4E02-4248-8BA1-2EF87EB1F1BB}" presName="node" presStyleLbl="vennNode1" presStyleIdx="1" presStyleCnt="3" custScaleX="208987" custScaleY="133801" custRadScaleRad="103623" custRadScaleInc="17502">
        <dgm:presLayoutVars>
          <dgm:bulletEnabled val="1"/>
        </dgm:presLayoutVars>
      </dgm:prSet>
      <dgm:spPr/>
      <dgm:t>
        <a:bodyPr/>
        <a:lstStyle/>
        <a:p>
          <a:endParaRPr lang="ru-RU"/>
        </a:p>
      </dgm:t>
    </dgm:pt>
    <dgm:pt modelId="{057C44C7-24CC-47B4-A0A4-4844B5AD1F58}" type="pres">
      <dgm:prSet presAssocID="{CC05DEF7-8D26-4230-9E9F-6C85C1163A0A}" presName="node" presStyleLbl="vennNode1" presStyleIdx="2" presStyleCnt="3" custScaleX="198606" custScaleY="141309" custRadScaleRad="119719" custRadScaleInc="17382">
        <dgm:presLayoutVars>
          <dgm:bulletEnabled val="1"/>
        </dgm:presLayoutVars>
      </dgm:prSet>
      <dgm:spPr/>
      <dgm:t>
        <a:bodyPr/>
        <a:lstStyle/>
        <a:p>
          <a:endParaRPr lang="ru-RU"/>
        </a:p>
      </dgm:t>
    </dgm:pt>
  </dgm:ptLst>
  <dgm:cxnLst>
    <dgm:cxn modelId="{0C5E25AD-5B65-457B-9D75-8FCE5B64E9D9}" srcId="{25732C33-05D6-49B0-8891-3CAFEC9353E7}" destId="{1D891D2D-4E02-4248-8BA1-2EF87EB1F1BB}" srcOrd="0" destOrd="0" parTransId="{0808BC2D-4A19-4DFA-A95B-BEF286C76930}" sibTransId="{4BA07F6B-665D-435E-910F-B89BCD20C0B3}"/>
    <dgm:cxn modelId="{5147A2D4-C74C-4AF7-93DD-121C363D4359}" type="presOf" srcId="{25732C33-05D6-49B0-8891-3CAFEC9353E7}" destId="{C4F967DA-89D0-4677-A3D8-4A67215BEA2F}" srcOrd="0" destOrd="0" presId="urn:microsoft.com/office/officeart/2005/8/layout/radial3"/>
    <dgm:cxn modelId="{44402CDD-4AA3-481D-AE99-B12C82BD3033}" type="presOf" srcId="{69590BD2-59DB-40ED-8004-508D2BE27001}" destId="{453D3171-6F6D-48B5-A81A-6DDF0AF76EC0}" srcOrd="0" destOrd="0" presId="urn:microsoft.com/office/officeart/2005/8/layout/radial3"/>
    <dgm:cxn modelId="{406EB15F-D7DD-4FD4-A848-D552C0435B3F}" srcId="{25732C33-05D6-49B0-8891-3CAFEC9353E7}" destId="{CC05DEF7-8D26-4230-9E9F-6C85C1163A0A}" srcOrd="1" destOrd="0" parTransId="{A6706B38-421C-4C54-8E5C-C5F12ED84C4D}" sibTransId="{8E55CD52-14D8-4F04-AAA6-DF0FED91A1B0}"/>
    <dgm:cxn modelId="{0F2564D5-C8BD-4804-BB10-CF3DE93C5D39}" srcId="{69590BD2-59DB-40ED-8004-508D2BE27001}" destId="{25732C33-05D6-49B0-8891-3CAFEC9353E7}" srcOrd="0" destOrd="0" parTransId="{588276F5-166C-46B7-9E8B-6FC3B89639F5}" sibTransId="{1F1AB46F-BE76-4B89-B908-0BCF7F6C304C}"/>
    <dgm:cxn modelId="{81CD5A1B-F06D-4EAA-9E07-C598FE88B70B}" srcId="{69590BD2-59DB-40ED-8004-508D2BE27001}" destId="{411AAF8C-97D5-4577-887C-4FA09005D14E}" srcOrd="1" destOrd="0" parTransId="{D6A0412A-B520-42D8-8989-71180A27881C}" sibTransId="{02A0D776-C0C8-4519-9C96-199E04303D76}"/>
    <dgm:cxn modelId="{786A589E-9F7B-4698-B045-1774B97D2933}" srcId="{69590BD2-59DB-40ED-8004-508D2BE27001}" destId="{A1511DB2-8D65-4F1A-88FE-207E412D68A1}" srcOrd="2" destOrd="0" parTransId="{1928AB7A-D617-4451-8CF4-FD6CEC545D28}" sibTransId="{827AC41E-C439-4D65-BBF5-7EDE66BB94DC}"/>
    <dgm:cxn modelId="{8F97D180-73FC-4BD0-BEEE-7DF0E5780DB3}" type="presOf" srcId="{1D891D2D-4E02-4248-8BA1-2EF87EB1F1BB}" destId="{8F57F058-626F-45CF-A724-E208119F6639}" srcOrd="0" destOrd="0" presId="urn:microsoft.com/office/officeart/2005/8/layout/radial3"/>
    <dgm:cxn modelId="{203FF203-64BB-4A51-B2C5-DB4BE6BF5C03}" type="presOf" srcId="{CC05DEF7-8D26-4230-9E9F-6C85C1163A0A}" destId="{057C44C7-24CC-47B4-A0A4-4844B5AD1F58}" srcOrd="0" destOrd="0" presId="urn:microsoft.com/office/officeart/2005/8/layout/radial3"/>
    <dgm:cxn modelId="{07006B77-C2D8-4E26-AD41-3C00C534774C}" type="presParOf" srcId="{453D3171-6F6D-48B5-A81A-6DDF0AF76EC0}" destId="{0189E7B8-0F9C-40DA-8F9E-DA30A6237989}" srcOrd="0" destOrd="0" presId="urn:microsoft.com/office/officeart/2005/8/layout/radial3"/>
    <dgm:cxn modelId="{C929E255-7B02-436E-84E6-15529A39BCA5}" type="presParOf" srcId="{0189E7B8-0F9C-40DA-8F9E-DA30A6237989}" destId="{C4F967DA-89D0-4677-A3D8-4A67215BEA2F}" srcOrd="0" destOrd="0" presId="urn:microsoft.com/office/officeart/2005/8/layout/radial3"/>
    <dgm:cxn modelId="{B6D0B753-AC83-4402-A793-2E9073DFA1B0}" type="presParOf" srcId="{0189E7B8-0F9C-40DA-8F9E-DA30A6237989}" destId="{8F57F058-626F-45CF-A724-E208119F6639}" srcOrd="1" destOrd="0" presId="urn:microsoft.com/office/officeart/2005/8/layout/radial3"/>
    <dgm:cxn modelId="{D0578564-5C19-4C27-98A7-712C5722E220}" type="presParOf" srcId="{0189E7B8-0F9C-40DA-8F9E-DA30A6237989}" destId="{057C44C7-24CC-47B4-A0A4-4844B5AD1F58}" srcOrd="2" destOrd="0" presId="urn:microsoft.com/office/officeart/2005/8/layout/radial3"/>
  </dgm:cxnLst>
  <dgm:bg/>
  <dgm:whole/>
  <dgm:extLst>
    <a:ext uri="http://schemas.microsoft.com/office/drawing/2008/diagram">
      <dsp:dataModelExt xmlns=""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3579,3тыс.руб.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Государственная поддержка отрасли культуры – 113,2тыс.руб. </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Комплектование книжных фондов библиотек - 25,0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861A7226-9007-4364-A023-A3238B924FD6}">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Обеспечение деятельности -  17995,6 тыс.руб. </a:t>
          </a:r>
        </a:p>
      </dgm:t>
    </dgm:pt>
    <dgm:pt modelId="{2EA5C460-9A5D-4155-8442-6CB1ED50F40C}" type="parTrans" cxnId="{0DD3C162-E817-4ED7-938D-6B1411E91535}">
      <dgm:prSet/>
      <dgm:spPr/>
      <dgm:t>
        <a:bodyPr/>
        <a:lstStyle/>
        <a:p>
          <a:endParaRPr lang="ru-RU"/>
        </a:p>
      </dgm:t>
    </dgm:pt>
    <dgm:pt modelId="{5493251C-EA1F-4A22-8DDE-1A816B60F28E}" type="sibTrans" cxnId="{0DD3C162-E817-4ED7-938D-6B1411E91535}">
      <dgm:prSet/>
      <dgm:spPr/>
      <dgm:t>
        <a:bodyPr/>
        <a:lstStyle/>
        <a:p>
          <a:endParaRPr lang="ru-RU"/>
        </a:p>
      </dgm:t>
    </dgm:pt>
    <dgm:pt modelId="{435D13AD-1B0B-43BC-B794-29EEF3A8623E}">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Проведение культурно-массовых мероприятий на территории Наволокского городского поселения -684,2 тыс.руб.</a:t>
          </a:r>
        </a:p>
      </dgm:t>
    </dgm:pt>
    <dgm:pt modelId="{8F8A598D-F240-442A-8962-961043498A4A}" type="parTrans" cxnId="{8E92261A-E60C-4196-88DB-5E73E2C15960}">
      <dgm:prSet/>
      <dgm:spPr/>
      <dgm:t>
        <a:bodyPr/>
        <a:lstStyle/>
        <a:p>
          <a:endParaRPr lang="ru-RU"/>
        </a:p>
      </dgm:t>
    </dgm:pt>
    <dgm:pt modelId="{209CE5F0-FF49-473C-8280-B46735658A66}" type="sibTrans" cxnId="{8E92261A-E60C-4196-88DB-5E73E2C15960}">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5"/>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5"/>
      <dgm:spPr/>
    </dgm:pt>
    <dgm:pt modelId="{9FBE8D94-B585-4A73-B4EF-DD02E90B7C55}" type="pres">
      <dgm:prSet presAssocID="{315699C9-F5A1-4F9E-A9C2-31B6ACCD52EF}" presName="dstNode" presStyleLbl="node1" presStyleIdx="0" presStyleCnt="5"/>
      <dgm:spPr/>
    </dgm:pt>
    <dgm:pt modelId="{10B51664-6B3A-4A3D-A95B-A719BB6FAE73}" type="pres">
      <dgm:prSet presAssocID="{861A7226-9007-4364-A023-A3238B924FD6}" presName="text_1" presStyleLbl="node1" presStyleIdx="0" presStyleCnt="5">
        <dgm:presLayoutVars>
          <dgm:bulletEnabled val="1"/>
        </dgm:presLayoutVars>
      </dgm:prSet>
      <dgm:spPr/>
      <dgm:t>
        <a:bodyPr/>
        <a:lstStyle/>
        <a:p>
          <a:endParaRPr lang="ru-RU"/>
        </a:p>
      </dgm:t>
    </dgm:pt>
    <dgm:pt modelId="{DFF5477D-DD77-4658-A920-B630EF57A1AF}" type="pres">
      <dgm:prSet presAssocID="{861A7226-9007-4364-A023-A3238B924FD6}" presName="accent_1" presStyleCnt="0"/>
      <dgm:spPr/>
    </dgm:pt>
    <dgm:pt modelId="{E0C5AECE-1B8D-4322-BA27-A0E5BC07777E}" type="pres">
      <dgm:prSet presAssocID="{861A7226-9007-4364-A023-A3238B924FD6}" presName="accentRepeatNode" presStyleLbl="solidFgAcc1" presStyleIdx="0" presStyleCnt="5"/>
      <dgm:spPr/>
    </dgm:pt>
    <dgm:pt modelId="{D878CA82-299D-4058-8DAC-FD24F5C58A31}" type="pres">
      <dgm:prSet presAssocID="{D6697977-6FE2-40F5-B910-5DC1316331D7}" presName="text_2" presStyleLbl="node1" presStyleIdx="1" presStyleCnt="5" custScaleY="130848">
        <dgm:presLayoutVars>
          <dgm:bulletEnabled val="1"/>
        </dgm:presLayoutVars>
      </dgm:prSet>
      <dgm:spPr/>
      <dgm:t>
        <a:bodyPr/>
        <a:lstStyle/>
        <a:p>
          <a:endParaRPr lang="ru-RU"/>
        </a:p>
      </dgm:t>
    </dgm:pt>
    <dgm:pt modelId="{6A7CDE55-EC73-4FB4-8D6B-6BDC380E94D4}" type="pres">
      <dgm:prSet presAssocID="{D6697977-6FE2-40F5-B910-5DC1316331D7}" presName="accent_2" presStyleCnt="0"/>
      <dgm:spPr/>
    </dgm:pt>
    <dgm:pt modelId="{052F6C1F-EB67-4700-AA9B-912E0BCD417F}" type="pres">
      <dgm:prSet presAssocID="{D6697977-6FE2-40F5-B910-5DC1316331D7}" presName="accentRepeatNode" presStyleLbl="solidFgAcc1" presStyleIdx="1" presStyleCnt="5"/>
      <dgm:spPr/>
    </dgm:pt>
    <dgm:pt modelId="{D1393C87-D16B-4F9A-B7C0-2307A2CDA4CD}" type="pres">
      <dgm:prSet presAssocID="{492310E2-6157-4381-BECF-CC65768DE3FD}" presName="text_3" presStyleLbl="node1" presStyleIdx="2" presStyleCnt="5">
        <dgm:presLayoutVars>
          <dgm:bulletEnabled val="1"/>
        </dgm:presLayoutVars>
      </dgm:prSet>
      <dgm:spPr/>
      <dgm:t>
        <a:bodyPr/>
        <a:lstStyle/>
        <a:p>
          <a:endParaRPr lang="ru-RU"/>
        </a:p>
      </dgm:t>
    </dgm:pt>
    <dgm:pt modelId="{9BB1459E-A551-4400-8466-DB4ABD15C9BC}" type="pres">
      <dgm:prSet presAssocID="{492310E2-6157-4381-BECF-CC65768DE3FD}" presName="accent_3" presStyleCnt="0"/>
      <dgm:spPr/>
    </dgm:pt>
    <dgm:pt modelId="{5342AECB-5CB5-4A08-9CE7-6DD90A890C3E}" type="pres">
      <dgm:prSet presAssocID="{492310E2-6157-4381-BECF-CC65768DE3FD}" presName="accentRepeatNode" presStyleLbl="solidFgAcc1" presStyleIdx="2" presStyleCnt="5"/>
      <dgm:spPr/>
    </dgm:pt>
    <dgm:pt modelId="{54D80935-E99A-4D41-90E8-E0CAA8E4C8FC}" type="pres">
      <dgm:prSet presAssocID="{D1975AAD-FDB2-4E6F-AE2A-4B2F4702BD58}" presName="text_4" presStyleLbl="node1" presStyleIdx="3" presStyleCnt="5">
        <dgm:presLayoutVars>
          <dgm:bulletEnabled val="1"/>
        </dgm:presLayoutVars>
      </dgm:prSet>
      <dgm:spPr/>
      <dgm:t>
        <a:bodyPr/>
        <a:lstStyle/>
        <a:p>
          <a:endParaRPr lang="ru-RU"/>
        </a:p>
      </dgm:t>
    </dgm:pt>
    <dgm:pt modelId="{7292F961-08D6-48DC-A7F0-887E2219E91F}"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5"/>
      <dgm:spPr/>
    </dgm:pt>
    <dgm:pt modelId="{4F502171-B646-46C2-87C2-A3538A16C1EE}" type="pres">
      <dgm:prSet presAssocID="{435D13AD-1B0B-43BC-B794-29EEF3A8623E}" presName="text_5" presStyleLbl="node1" presStyleIdx="4" presStyleCnt="5" custScaleY="116007">
        <dgm:presLayoutVars>
          <dgm:bulletEnabled val="1"/>
        </dgm:presLayoutVars>
      </dgm:prSet>
      <dgm:spPr/>
      <dgm:t>
        <a:bodyPr/>
        <a:lstStyle/>
        <a:p>
          <a:endParaRPr lang="ru-RU"/>
        </a:p>
      </dgm:t>
    </dgm:pt>
    <dgm:pt modelId="{C0C8F9B4-5CAD-433B-B7F8-93BBB629FD62}" type="pres">
      <dgm:prSet presAssocID="{435D13AD-1B0B-43BC-B794-29EEF3A8623E}" presName="accent_5" presStyleCnt="0"/>
      <dgm:spPr/>
    </dgm:pt>
    <dgm:pt modelId="{0D22624C-1954-411E-9632-BD854D0EBA18}" type="pres">
      <dgm:prSet presAssocID="{435D13AD-1B0B-43BC-B794-29EEF3A8623E}" presName="accentRepeatNode" presStyleLbl="solidFgAcc1" presStyleIdx="4" presStyleCnt="5"/>
      <dgm:spPr/>
    </dgm:pt>
  </dgm:ptLst>
  <dgm:cxnLst>
    <dgm:cxn modelId="{34F697F6-516D-4474-BA95-6930E796C948}" type="presOf" srcId="{D1975AAD-FDB2-4E6F-AE2A-4B2F4702BD58}" destId="{54D80935-E99A-4D41-90E8-E0CAA8E4C8FC}" srcOrd="0" destOrd="0" presId="urn:microsoft.com/office/officeart/2008/layout/VerticalCurvedList"/>
    <dgm:cxn modelId="{0DD3C162-E817-4ED7-938D-6B1411E91535}" srcId="{315699C9-F5A1-4F9E-A9C2-31B6ACCD52EF}" destId="{861A7226-9007-4364-A023-A3238B924FD6}" srcOrd="0" destOrd="0" parTransId="{2EA5C460-9A5D-4155-8442-6CB1ED50F40C}" sibTransId="{5493251C-EA1F-4A22-8DDE-1A816B60F28E}"/>
    <dgm:cxn modelId="{1944F1F1-D7F5-4934-95C9-A0DFE8AE7DDB}" srcId="{315699C9-F5A1-4F9E-A9C2-31B6ACCD52EF}" destId="{D6697977-6FE2-40F5-B910-5DC1316331D7}" srcOrd="1" destOrd="0" parTransId="{1064911C-9C4C-425D-8F92-03C0E2696F0E}" sibTransId="{D2A63BA7-4DD9-4D81-B59F-0939833470FD}"/>
    <dgm:cxn modelId="{C41983A2-9473-4AE6-9F39-8F0D04F30BA9}" type="presOf" srcId="{D6697977-6FE2-40F5-B910-5DC1316331D7}" destId="{D878CA82-299D-4058-8DAC-FD24F5C58A31}" srcOrd="0" destOrd="0" presId="urn:microsoft.com/office/officeart/2008/layout/VerticalCurvedList"/>
    <dgm:cxn modelId="{C653B7A5-FF98-4A01-A8AC-8705368561B9}" type="presOf" srcId="{435D13AD-1B0B-43BC-B794-29EEF3A8623E}" destId="{4F502171-B646-46C2-87C2-A3538A16C1EE}" srcOrd="0" destOrd="0" presId="urn:microsoft.com/office/officeart/2008/layout/VerticalCurvedList"/>
    <dgm:cxn modelId="{8E92261A-E60C-4196-88DB-5E73E2C15960}" srcId="{315699C9-F5A1-4F9E-A9C2-31B6ACCD52EF}" destId="{435D13AD-1B0B-43BC-B794-29EEF3A8623E}" srcOrd="4" destOrd="0" parTransId="{8F8A598D-F240-442A-8962-961043498A4A}" sibTransId="{209CE5F0-FF49-473C-8280-B46735658A66}"/>
    <dgm:cxn modelId="{AB513EFA-7AAE-4CBA-A957-6175D23F1134}" type="presOf" srcId="{861A7226-9007-4364-A023-A3238B924FD6}" destId="{10B51664-6B3A-4A3D-A95B-A719BB6FAE73}" srcOrd="0" destOrd="0" presId="urn:microsoft.com/office/officeart/2008/layout/VerticalCurvedList"/>
    <dgm:cxn modelId="{3AFDB307-06C8-4911-AF57-7A76747783FB}" type="presOf" srcId="{5493251C-EA1F-4A22-8DDE-1A816B60F28E}" destId="{19185CE7-8543-41F1-9AE9-6B616CA58444}" srcOrd="0" destOrd="0" presId="urn:microsoft.com/office/officeart/2008/layout/VerticalCurvedList"/>
    <dgm:cxn modelId="{2B3910A2-B5D5-4719-B7B0-E4D6E837B1EB}" type="presOf" srcId="{492310E2-6157-4381-BECF-CC65768DE3FD}" destId="{D1393C87-D16B-4F9A-B7C0-2307A2CDA4CD}" srcOrd="0" destOrd="0" presId="urn:microsoft.com/office/officeart/2008/layout/VerticalCurvedList"/>
    <dgm:cxn modelId="{472CA5BA-782B-4AF0-800A-9C55B0F23CDB}" srcId="{315699C9-F5A1-4F9E-A9C2-31B6ACCD52EF}" destId="{492310E2-6157-4381-BECF-CC65768DE3FD}" srcOrd="2" destOrd="0" parTransId="{4E092AE0-C6FE-44D3-9EF5-EF10CCF97BD1}" sibTransId="{92D0D89B-3EF1-4536-BB55-89A0E6972FCA}"/>
    <dgm:cxn modelId="{B404DA1F-832E-4185-9708-5D189111E01D}" type="presOf" srcId="{315699C9-F5A1-4F9E-A9C2-31B6ACCD52EF}" destId="{C1768847-A479-40DD-AB73-04B5AE468FE6}"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642D4647-CEEB-4C22-B087-87242E171D7F}" type="presParOf" srcId="{C1768847-A479-40DD-AB73-04B5AE468FE6}" destId="{AF04EB4B-18A0-45FE-9C3B-AE6E82E0FEBD}" srcOrd="0" destOrd="0" presId="urn:microsoft.com/office/officeart/2008/layout/VerticalCurvedList"/>
    <dgm:cxn modelId="{C7FE79E9-10A1-4820-AB70-C2BEFEA94CDE}" type="presParOf" srcId="{AF04EB4B-18A0-45FE-9C3B-AE6E82E0FEBD}" destId="{5C7A0B86-63F1-4C07-BC1A-7C0FB584BB2A}" srcOrd="0" destOrd="0" presId="urn:microsoft.com/office/officeart/2008/layout/VerticalCurvedList"/>
    <dgm:cxn modelId="{3E4803A2-5944-4CFD-9747-0BFEC47517B9}" type="presParOf" srcId="{5C7A0B86-63F1-4C07-BC1A-7C0FB584BB2A}" destId="{3BD598F3-F25A-4F42-BEED-E1D976A31EDD}" srcOrd="0" destOrd="0" presId="urn:microsoft.com/office/officeart/2008/layout/VerticalCurvedList"/>
    <dgm:cxn modelId="{E9754766-CD56-4489-95A4-C28949052B25}" type="presParOf" srcId="{5C7A0B86-63F1-4C07-BC1A-7C0FB584BB2A}" destId="{19185CE7-8543-41F1-9AE9-6B616CA58444}" srcOrd="1" destOrd="0" presId="urn:microsoft.com/office/officeart/2008/layout/VerticalCurvedList"/>
    <dgm:cxn modelId="{36C8ABEB-D9D9-4B8E-8C23-6B14BDCCA295}" type="presParOf" srcId="{5C7A0B86-63F1-4C07-BC1A-7C0FB584BB2A}" destId="{A1481B2D-3761-4797-BEB6-284CA48B147D}" srcOrd="2" destOrd="0" presId="urn:microsoft.com/office/officeart/2008/layout/VerticalCurvedList"/>
    <dgm:cxn modelId="{7E86EA18-12F5-4E56-9EB5-E309A95F0A18}" type="presParOf" srcId="{5C7A0B86-63F1-4C07-BC1A-7C0FB584BB2A}" destId="{9FBE8D94-B585-4A73-B4EF-DD02E90B7C55}" srcOrd="3" destOrd="0" presId="urn:microsoft.com/office/officeart/2008/layout/VerticalCurvedList"/>
    <dgm:cxn modelId="{BEBEF65F-CF69-4189-933D-A5F0AE2FC115}" type="presParOf" srcId="{AF04EB4B-18A0-45FE-9C3B-AE6E82E0FEBD}" destId="{10B51664-6B3A-4A3D-A95B-A719BB6FAE73}" srcOrd="1" destOrd="0" presId="urn:microsoft.com/office/officeart/2008/layout/VerticalCurvedList"/>
    <dgm:cxn modelId="{077547AA-5E2C-43AC-B9FF-D2FC94181FCC}" type="presParOf" srcId="{AF04EB4B-18A0-45FE-9C3B-AE6E82E0FEBD}" destId="{DFF5477D-DD77-4658-A920-B630EF57A1AF}" srcOrd="2" destOrd="0" presId="urn:microsoft.com/office/officeart/2008/layout/VerticalCurvedList"/>
    <dgm:cxn modelId="{1044DA35-41E3-4AC1-AA3C-2E3098EB8591}" type="presParOf" srcId="{DFF5477D-DD77-4658-A920-B630EF57A1AF}" destId="{E0C5AECE-1B8D-4322-BA27-A0E5BC07777E}" srcOrd="0" destOrd="0" presId="urn:microsoft.com/office/officeart/2008/layout/VerticalCurvedList"/>
    <dgm:cxn modelId="{47CD5A05-3F3E-4338-B8A6-538CECCEAD02}" type="presParOf" srcId="{AF04EB4B-18A0-45FE-9C3B-AE6E82E0FEBD}" destId="{D878CA82-299D-4058-8DAC-FD24F5C58A31}" srcOrd="3" destOrd="0" presId="urn:microsoft.com/office/officeart/2008/layout/VerticalCurvedList"/>
    <dgm:cxn modelId="{BBC30265-3933-4F4E-BD87-4EF4E80631DC}" type="presParOf" srcId="{AF04EB4B-18A0-45FE-9C3B-AE6E82E0FEBD}" destId="{6A7CDE55-EC73-4FB4-8D6B-6BDC380E94D4}" srcOrd="4" destOrd="0" presId="urn:microsoft.com/office/officeart/2008/layout/VerticalCurvedList"/>
    <dgm:cxn modelId="{0E51DA76-1173-4F44-A779-22EDA221D888}" type="presParOf" srcId="{6A7CDE55-EC73-4FB4-8D6B-6BDC380E94D4}" destId="{052F6C1F-EB67-4700-AA9B-912E0BCD417F}" srcOrd="0" destOrd="0" presId="urn:microsoft.com/office/officeart/2008/layout/VerticalCurvedList"/>
    <dgm:cxn modelId="{96839531-4BA5-4A51-B706-E1FC6940705B}" type="presParOf" srcId="{AF04EB4B-18A0-45FE-9C3B-AE6E82E0FEBD}" destId="{D1393C87-D16B-4F9A-B7C0-2307A2CDA4CD}" srcOrd="5" destOrd="0" presId="urn:microsoft.com/office/officeart/2008/layout/VerticalCurvedList"/>
    <dgm:cxn modelId="{12693D7C-EB83-49EA-A633-9A1F134AC368}" type="presParOf" srcId="{AF04EB4B-18A0-45FE-9C3B-AE6E82E0FEBD}" destId="{9BB1459E-A551-4400-8466-DB4ABD15C9BC}" srcOrd="6" destOrd="0" presId="urn:microsoft.com/office/officeart/2008/layout/VerticalCurvedList"/>
    <dgm:cxn modelId="{6E5DF046-3404-447B-BCCA-8AFE74607DC4}" type="presParOf" srcId="{9BB1459E-A551-4400-8466-DB4ABD15C9BC}" destId="{5342AECB-5CB5-4A08-9CE7-6DD90A890C3E}" srcOrd="0" destOrd="0" presId="urn:microsoft.com/office/officeart/2008/layout/VerticalCurvedList"/>
    <dgm:cxn modelId="{83AB7DE9-8AEF-4C47-B8F8-58CF7A65A595}" type="presParOf" srcId="{AF04EB4B-18A0-45FE-9C3B-AE6E82E0FEBD}" destId="{54D80935-E99A-4D41-90E8-E0CAA8E4C8FC}" srcOrd="7" destOrd="0" presId="urn:microsoft.com/office/officeart/2008/layout/VerticalCurvedList"/>
    <dgm:cxn modelId="{527B91BA-78BE-4D31-94CB-216D88D744C5}" type="presParOf" srcId="{AF04EB4B-18A0-45FE-9C3B-AE6E82E0FEBD}" destId="{7292F961-08D6-48DC-A7F0-887E2219E91F}" srcOrd="8" destOrd="0" presId="urn:microsoft.com/office/officeart/2008/layout/VerticalCurvedList"/>
    <dgm:cxn modelId="{4D91C0E4-72BF-4395-9025-38594D3F7B52}" type="presParOf" srcId="{7292F961-08D6-48DC-A7F0-887E2219E91F}" destId="{1700BC00-DC0E-4C9B-BC51-5F75907F6CED}" srcOrd="0" destOrd="0" presId="urn:microsoft.com/office/officeart/2008/layout/VerticalCurvedList"/>
    <dgm:cxn modelId="{C46DA75F-5340-46E7-BD44-294FFF56F13A}" type="presParOf" srcId="{AF04EB4B-18A0-45FE-9C3B-AE6E82E0FEBD}" destId="{4F502171-B646-46C2-87C2-A3538A16C1EE}" srcOrd="9" destOrd="0" presId="urn:microsoft.com/office/officeart/2008/layout/VerticalCurvedList"/>
    <dgm:cxn modelId="{27A7B749-CE20-4421-BE30-3C4CF1CBE8A9}" type="presParOf" srcId="{AF04EB4B-18A0-45FE-9C3B-AE6E82E0FEBD}" destId="{C0C8F9B4-5CAD-433B-B7F8-93BBB629FD62}" srcOrd="10" destOrd="0" presId="urn:microsoft.com/office/officeart/2008/layout/VerticalCurvedList"/>
    <dgm:cxn modelId="{0E06278E-C5EE-4E51-AFC9-8C463467961F}" type="presParOf" srcId="{C0C8F9B4-5CAD-433B-B7F8-93BBB629FD62}" destId="{0D22624C-1954-411E-9632-BD854D0EBA18}"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Общественный Совет </a:t>
          </a:r>
          <a:r>
            <a:rPr lang="ru-RU" sz="1800" dirty="0" err="1">
              <a:solidFill>
                <a:schemeClr val="accent5">
                  <a:lumMod val="50000"/>
                </a:schemeClr>
              </a:solidFill>
              <a:latin typeface="Times New Roman" pitchFamily="18" charset="0"/>
              <a:ea typeface="+mn-ea"/>
              <a:cs typeface="Times New Roman" pitchFamily="18" charset="0"/>
            </a:rPr>
            <a:t>Наволокского</a:t>
          </a:r>
          <a:r>
            <a:rPr lang="ru-RU" sz="1800" dirty="0">
              <a:solidFill>
                <a:schemeClr val="accent5">
                  <a:lumMod val="50000"/>
                </a:schemeClr>
              </a:solidFill>
              <a:latin typeface="Times New Roman" pitchFamily="18" charset="0"/>
              <a:ea typeface="+mn-ea"/>
              <a:cs typeface="Times New Roman" pitchFamily="18" charset="0"/>
            </a:rPr>
            <a:t> городского поселения.  Председатель Муравьева Елена Константиновна.</a:t>
          </a:r>
          <a:endParaRPr lang="ru-RU" sz="1800" dirty="0">
            <a:solidFill>
              <a:schemeClr val="accent5">
                <a:lumMod val="50000"/>
              </a:schemeClr>
            </a:solidFill>
            <a:latin typeface="Times New Roman" pitchFamily="18" charset="0"/>
            <a:cs typeface="Times New Roman" pitchFamily="18" charset="0"/>
          </a:endParaRPr>
        </a:p>
      </dgm:t>
    </dgm:pt>
    <dgm:pt modelId="{1064911C-9C4C-425D-8F92-03C0E2696F0E}" type="par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2A63BA7-4DD9-4D81-B59F-0939833470FD}" type="sib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92310E2-6157-4381-BECF-CC65768DE3FD}">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 Общественное правозащитное движение </a:t>
          </a:r>
          <a:r>
            <a:rPr lang="ru-RU" sz="1800" dirty="0" err="1">
              <a:solidFill>
                <a:schemeClr val="accent5">
                  <a:lumMod val="50000"/>
                </a:schemeClr>
              </a:solidFill>
              <a:latin typeface="Times New Roman" pitchFamily="18" charset="0"/>
              <a:ea typeface="+mn-ea"/>
              <a:cs typeface="Times New Roman" pitchFamily="18" charset="0"/>
            </a:rPr>
            <a:t>Наволокского</a:t>
          </a:r>
          <a:r>
            <a:rPr lang="ru-RU" sz="1800" dirty="0">
              <a:solidFill>
                <a:schemeClr val="accent5">
                  <a:lumMod val="50000"/>
                </a:schemeClr>
              </a:solidFill>
              <a:latin typeface="Times New Roman" pitchFamily="18" charset="0"/>
              <a:ea typeface="+mn-ea"/>
              <a:cs typeface="Times New Roman" pitchFamily="18" charset="0"/>
            </a:rPr>
            <a:t> городского поселения «За </a:t>
          </a:r>
          <a:r>
            <a:rPr lang="ru-RU" sz="1800" dirty="0" err="1">
              <a:solidFill>
                <a:schemeClr val="accent5">
                  <a:lumMod val="50000"/>
                </a:schemeClr>
              </a:solidFill>
              <a:latin typeface="Times New Roman" pitchFamily="18" charset="0"/>
              <a:ea typeface="+mn-ea"/>
              <a:cs typeface="Times New Roman" pitchFamily="18" charset="0"/>
            </a:rPr>
            <a:t>Наволокский</a:t>
          </a:r>
          <a:r>
            <a:rPr lang="ru-RU" sz="1800" dirty="0">
              <a:solidFill>
                <a:schemeClr val="accent5">
                  <a:lumMod val="50000"/>
                </a:schemeClr>
              </a:solidFill>
              <a:latin typeface="Times New Roman" pitchFamily="18" charset="0"/>
              <a:ea typeface="+mn-ea"/>
              <a:cs typeface="Times New Roman" pitchFamily="18" charset="0"/>
            </a:rPr>
            <a:t> край». Председатель Румянцев Алексей Германович.</a:t>
          </a:r>
          <a:endParaRPr lang="ru-RU" sz="1800" dirty="0">
            <a:solidFill>
              <a:schemeClr val="accent5">
                <a:lumMod val="50000"/>
              </a:schemeClr>
            </a:solidFill>
            <a:latin typeface="Times New Roman" pitchFamily="18" charset="0"/>
            <a:cs typeface="Times New Roman" pitchFamily="18" charset="0"/>
          </a:endParaRPr>
        </a:p>
      </dgm:t>
    </dgm:pt>
    <dgm:pt modelId="{4E092AE0-C6FE-44D3-9EF5-EF10CCF97BD1}" type="par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2D0D89B-3EF1-4536-BB55-89A0E6972FCA}" type="sib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женщин </a:t>
          </a:r>
          <a:r>
            <a:rPr lang="ru-RU" sz="1800" dirty="0" err="1">
              <a:solidFill>
                <a:schemeClr val="accent5">
                  <a:lumMod val="50000"/>
                </a:schemeClr>
              </a:solidFill>
              <a:latin typeface="Times New Roman" pitchFamily="18" charset="0"/>
              <a:ea typeface="+mn-ea"/>
              <a:cs typeface="Times New Roman" pitchFamily="18" charset="0"/>
            </a:rPr>
            <a:t>Наволокского</a:t>
          </a:r>
          <a:r>
            <a:rPr lang="ru-RU" sz="1800" dirty="0">
              <a:solidFill>
                <a:schemeClr val="accent5">
                  <a:lumMod val="50000"/>
                </a:schemeClr>
              </a:solidFill>
              <a:latin typeface="Times New Roman" pitchFamily="18" charset="0"/>
              <a:ea typeface="+mn-ea"/>
              <a:cs typeface="Times New Roman" pitchFamily="18" charset="0"/>
            </a:rPr>
            <a:t> городского поселения. Председатель Романова Надежда Владимировна.</a:t>
          </a:r>
          <a:endParaRPr lang="ru-RU" sz="1800" dirty="0">
            <a:solidFill>
              <a:schemeClr val="accent5">
                <a:lumMod val="50000"/>
              </a:schemeClr>
            </a:solidFill>
            <a:latin typeface="Times New Roman" pitchFamily="18" charset="0"/>
            <a:cs typeface="Times New Roman" pitchFamily="18" charset="0"/>
          </a:endParaRPr>
        </a:p>
      </dgm:t>
    </dgm:pt>
    <dgm:pt modelId="{B2131C15-CCBA-4A35-883D-C4825C6F89AA}" type="par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D35FD1-F35F-4AF7-9CD3-10C9694ED40D}" type="sib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3"/>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3"/>
      <dgm:spPr/>
    </dgm:pt>
    <dgm:pt modelId="{9FBE8D94-B585-4A73-B4EF-DD02E90B7C55}" type="pres">
      <dgm:prSet presAssocID="{315699C9-F5A1-4F9E-A9C2-31B6ACCD52EF}" presName="dstNode" presStyleLbl="node1" presStyleIdx="0" presStyleCnt="3"/>
      <dgm:spPr/>
    </dgm:pt>
    <dgm:pt modelId="{BA38E1CD-FD6E-4431-A276-A51AE78A344E}" type="pres">
      <dgm:prSet presAssocID="{D6697977-6FE2-40F5-B910-5DC1316331D7}" presName="text_1" presStyleLbl="node1" presStyleIdx="0" presStyleCnt="3">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3"/>
      <dgm:spPr/>
    </dgm:pt>
    <dgm:pt modelId="{3179169E-38C5-4721-B36E-6CECC5A4BAA9}" type="pres">
      <dgm:prSet presAssocID="{492310E2-6157-4381-BECF-CC65768DE3FD}" presName="text_2" presStyleLbl="node1" presStyleIdx="1" presStyleCnt="3">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3"/>
      <dgm:spPr/>
    </dgm:pt>
    <dgm:pt modelId="{4063BAF8-9C91-4E06-BBB0-6F1CC2DBBAFF}" type="pres">
      <dgm:prSet presAssocID="{D1975AAD-FDB2-4E6F-AE2A-4B2F4702BD58}" presName="text_3" presStyleLbl="node1" presStyleIdx="2" presStyleCnt="3">
        <dgm:presLayoutVars>
          <dgm:bulletEnabled val="1"/>
        </dgm:presLayoutVars>
      </dgm:prSet>
      <dgm:spPr/>
      <dgm:t>
        <a:bodyPr/>
        <a:lstStyle/>
        <a:p>
          <a:endParaRPr lang="ru-RU"/>
        </a:p>
      </dgm:t>
    </dgm:pt>
    <dgm:pt modelId="{66EF634C-E2BA-437E-8E07-DFB3DC322B9D}" type="pres">
      <dgm:prSet presAssocID="{D1975AAD-FDB2-4E6F-AE2A-4B2F4702BD58}" presName="accent_3" presStyleCnt="0"/>
      <dgm:spPr/>
    </dgm:pt>
    <dgm:pt modelId="{1700BC00-DC0E-4C9B-BC51-5F75907F6CED}" type="pres">
      <dgm:prSet presAssocID="{D1975AAD-FDB2-4E6F-AE2A-4B2F4702BD58}" presName="accentRepeatNode" presStyleLbl="solidFgAcc1" presStyleIdx="2" presStyleCnt="3"/>
      <dgm:spPr/>
    </dgm:pt>
  </dgm:ptLst>
  <dgm:cxnLst>
    <dgm:cxn modelId="{B07F532E-10CD-44AC-9D28-4C9726ECA950}" type="presOf" srcId="{315699C9-F5A1-4F9E-A9C2-31B6ACCD52EF}" destId="{C1768847-A479-40DD-AB73-04B5AE468FE6}" srcOrd="0" destOrd="0" presId="urn:microsoft.com/office/officeart/2008/layout/VerticalCurvedList"/>
    <dgm:cxn modelId="{472CA5BA-782B-4AF0-800A-9C55B0F23CDB}" srcId="{315699C9-F5A1-4F9E-A9C2-31B6ACCD52EF}" destId="{492310E2-6157-4381-BECF-CC65768DE3FD}" srcOrd="1" destOrd="0" parTransId="{4E092AE0-C6FE-44D3-9EF5-EF10CCF97BD1}" sibTransId="{92D0D89B-3EF1-4536-BB55-89A0E6972FCA}"/>
    <dgm:cxn modelId="{BFFEEEB0-B4BC-47AD-93B2-8A63E2C63AEA}" type="presOf" srcId="{D2A63BA7-4DD9-4D81-B59F-0939833470FD}" destId="{19185CE7-8543-41F1-9AE9-6B616CA58444}" srcOrd="0" destOrd="0" presId="urn:microsoft.com/office/officeart/2008/layout/VerticalCurvedList"/>
    <dgm:cxn modelId="{629CBFD8-A488-4C70-94CC-5637E19B63A9}" type="presOf" srcId="{D1975AAD-FDB2-4E6F-AE2A-4B2F4702BD58}" destId="{4063BAF8-9C91-4E06-BBB0-6F1CC2DBBAFF}" srcOrd="0" destOrd="0" presId="urn:microsoft.com/office/officeart/2008/layout/VerticalCurvedList"/>
    <dgm:cxn modelId="{B0095DEA-5A5B-475C-AF2E-27A731DB5708}" type="presOf" srcId="{D6697977-6FE2-40F5-B910-5DC1316331D7}" destId="{BA38E1CD-FD6E-4431-A276-A51AE78A344E}" srcOrd="0" destOrd="0" presId="urn:microsoft.com/office/officeart/2008/layout/VerticalCurvedList"/>
    <dgm:cxn modelId="{4058C186-65C9-4B9E-B850-A10915981040}" srcId="{315699C9-F5A1-4F9E-A9C2-31B6ACCD52EF}" destId="{D1975AAD-FDB2-4E6F-AE2A-4B2F4702BD58}" srcOrd="2" destOrd="0" parTransId="{B2131C15-CCBA-4A35-883D-C4825C6F89AA}" sibTransId="{C1D35FD1-F35F-4AF7-9CD3-10C9694ED40D}"/>
    <dgm:cxn modelId="{34184437-9CE5-47FB-B639-D95B88508010}" type="presOf" srcId="{492310E2-6157-4381-BECF-CC65768DE3FD}" destId="{3179169E-38C5-4721-B36E-6CECC5A4BAA9}"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F8CF9118-DC18-4B04-B838-325FEE4D93D5}" type="presParOf" srcId="{C1768847-A479-40DD-AB73-04B5AE468FE6}" destId="{AF04EB4B-18A0-45FE-9C3B-AE6E82E0FEBD}" srcOrd="0" destOrd="0" presId="urn:microsoft.com/office/officeart/2008/layout/VerticalCurvedList"/>
    <dgm:cxn modelId="{F3AD0562-4CA5-471A-BBCF-40EDB7C6B10D}" type="presParOf" srcId="{AF04EB4B-18A0-45FE-9C3B-AE6E82E0FEBD}" destId="{5C7A0B86-63F1-4C07-BC1A-7C0FB584BB2A}" srcOrd="0" destOrd="0" presId="urn:microsoft.com/office/officeart/2008/layout/VerticalCurvedList"/>
    <dgm:cxn modelId="{B9F6BF15-21F8-4426-AEB2-BDB344067A41}" type="presParOf" srcId="{5C7A0B86-63F1-4C07-BC1A-7C0FB584BB2A}" destId="{3BD598F3-F25A-4F42-BEED-E1D976A31EDD}" srcOrd="0" destOrd="0" presId="urn:microsoft.com/office/officeart/2008/layout/VerticalCurvedList"/>
    <dgm:cxn modelId="{D1A55243-7288-4224-8023-33041D2EBFB0}" type="presParOf" srcId="{5C7A0B86-63F1-4C07-BC1A-7C0FB584BB2A}" destId="{19185CE7-8543-41F1-9AE9-6B616CA58444}" srcOrd="1" destOrd="0" presId="urn:microsoft.com/office/officeart/2008/layout/VerticalCurvedList"/>
    <dgm:cxn modelId="{BB587B3B-447B-4B7C-9C2B-FCE3BA527A5B}" type="presParOf" srcId="{5C7A0B86-63F1-4C07-BC1A-7C0FB584BB2A}" destId="{A1481B2D-3761-4797-BEB6-284CA48B147D}" srcOrd="2" destOrd="0" presId="urn:microsoft.com/office/officeart/2008/layout/VerticalCurvedList"/>
    <dgm:cxn modelId="{98B6D651-73AA-450F-ABA8-08A6140EA0BE}" type="presParOf" srcId="{5C7A0B86-63F1-4C07-BC1A-7C0FB584BB2A}" destId="{9FBE8D94-B585-4A73-B4EF-DD02E90B7C55}" srcOrd="3" destOrd="0" presId="urn:microsoft.com/office/officeart/2008/layout/VerticalCurvedList"/>
    <dgm:cxn modelId="{2F1EA548-691D-4B05-A404-E10DC0AE93D7}" type="presParOf" srcId="{AF04EB4B-18A0-45FE-9C3B-AE6E82E0FEBD}" destId="{BA38E1CD-FD6E-4431-A276-A51AE78A344E}" srcOrd="1" destOrd="0" presId="urn:microsoft.com/office/officeart/2008/layout/VerticalCurvedList"/>
    <dgm:cxn modelId="{FA1D3C08-48C6-4EE6-9884-719E516BC8E4}" type="presParOf" srcId="{AF04EB4B-18A0-45FE-9C3B-AE6E82E0FEBD}" destId="{EF2786C8-ED75-425E-A440-8AEC9A31FBD0}" srcOrd="2" destOrd="0" presId="urn:microsoft.com/office/officeart/2008/layout/VerticalCurvedList"/>
    <dgm:cxn modelId="{A9C9FA94-B78E-4E7A-848D-795EA39EC1E9}" type="presParOf" srcId="{EF2786C8-ED75-425E-A440-8AEC9A31FBD0}" destId="{052F6C1F-EB67-4700-AA9B-912E0BCD417F}" srcOrd="0" destOrd="0" presId="urn:microsoft.com/office/officeart/2008/layout/VerticalCurvedList"/>
    <dgm:cxn modelId="{43A7EA43-3DED-4FA0-BD44-A0FFF2FCC523}" type="presParOf" srcId="{AF04EB4B-18A0-45FE-9C3B-AE6E82E0FEBD}" destId="{3179169E-38C5-4721-B36E-6CECC5A4BAA9}" srcOrd="3" destOrd="0" presId="urn:microsoft.com/office/officeart/2008/layout/VerticalCurvedList"/>
    <dgm:cxn modelId="{4A284CBF-0402-4274-A23C-5BBF5D4A73B2}" type="presParOf" srcId="{AF04EB4B-18A0-45FE-9C3B-AE6E82E0FEBD}" destId="{14C2098D-8813-4560-8CFF-8497BCDE712B}" srcOrd="4" destOrd="0" presId="urn:microsoft.com/office/officeart/2008/layout/VerticalCurvedList"/>
    <dgm:cxn modelId="{9A6BE862-63DD-4018-9A43-EA687B2DC038}" type="presParOf" srcId="{14C2098D-8813-4560-8CFF-8497BCDE712B}" destId="{5342AECB-5CB5-4A08-9CE7-6DD90A890C3E}" srcOrd="0" destOrd="0" presId="urn:microsoft.com/office/officeart/2008/layout/VerticalCurvedList"/>
    <dgm:cxn modelId="{6A2878D4-E398-4959-96BB-7F82D74B6F38}" type="presParOf" srcId="{AF04EB4B-18A0-45FE-9C3B-AE6E82E0FEBD}" destId="{4063BAF8-9C91-4E06-BBB0-6F1CC2DBBAFF}" srcOrd="5" destOrd="0" presId="urn:microsoft.com/office/officeart/2008/layout/VerticalCurvedList"/>
    <dgm:cxn modelId="{873BE125-9755-4A8D-B0C7-28E5E0C61B1D}" type="presParOf" srcId="{AF04EB4B-18A0-45FE-9C3B-AE6E82E0FEBD}" destId="{66EF634C-E2BA-437E-8E07-DFB3DC322B9D}" srcOrd="6" destOrd="0" presId="urn:microsoft.com/office/officeart/2008/layout/VerticalCurvedList"/>
    <dgm:cxn modelId="{2EB62D37-6A50-4EA6-AD1A-E6762E3645F4}" type="presParOf" srcId="{66EF634C-E2BA-437E-8E07-DFB3DC322B9D}" destId="{1700BC00-DC0E-4C9B-BC51-5F75907F6CED}"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err="1">
              <a:solidFill>
                <a:schemeClr val="accent5">
                  <a:lumMod val="50000"/>
                </a:schemeClr>
              </a:solidFill>
              <a:latin typeface="Times New Roman" pitchFamily="18" charset="0"/>
              <a:ea typeface="+mn-ea"/>
              <a:cs typeface="Times New Roman" pitchFamily="18" charset="0"/>
            </a:rPr>
            <a:t>Наволокское</a:t>
          </a:r>
          <a:r>
            <a:rPr lang="ru-RU" sz="1800" dirty="0">
              <a:solidFill>
                <a:schemeClr val="accent5">
                  <a:lumMod val="50000"/>
                </a:schemeClr>
              </a:solidFill>
              <a:latin typeface="Times New Roman" pitchFamily="18" charset="0"/>
              <a:ea typeface="+mn-ea"/>
              <a:cs typeface="Times New Roman" pitchFamily="18" charset="0"/>
            </a:rPr>
            <a:t> отделение Всероссийского общества инвалидов. Председатель Михайлов Евгений Рудольфович</a:t>
          </a:r>
          <a:endParaRPr lang="ru-RU" sz="1800" dirty="0">
            <a:solidFill>
              <a:schemeClr val="accent5">
                <a:lumMod val="50000"/>
              </a:schemeClr>
            </a:solidFill>
            <a:latin typeface="Times New Roman" pitchFamily="18" charset="0"/>
            <a:cs typeface="Times New Roman" pitchFamily="18" charset="0"/>
          </a:endParaRPr>
        </a:p>
      </dgm:t>
    </dgm:pt>
    <dgm:pt modelId="{1064911C-9C4C-425D-8F92-03C0E2696F0E}" type="par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2A63BA7-4DD9-4D81-B59F-0939833470FD}" type="sibTrans" cxnId="{1944F1F1-D7F5-4934-95C9-A0DFE8AE7D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92310E2-6157-4381-BECF-CC65768DE3FD}">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Молодёжный Совет Наволокского городского </a:t>
          </a:r>
          <a:r>
            <a:rPr lang="ru-RU" sz="1800" dirty="0" smtClean="0">
              <a:solidFill>
                <a:schemeClr val="accent5">
                  <a:lumMod val="50000"/>
                </a:schemeClr>
              </a:solidFill>
              <a:latin typeface="Times New Roman" pitchFamily="18" charset="0"/>
              <a:ea typeface="+mn-ea"/>
              <a:cs typeface="Times New Roman" pitchFamily="18" charset="0"/>
            </a:rPr>
            <a:t>поселения. Председатель Сироткина Арина.</a:t>
          </a:r>
          <a:endParaRPr lang="ru-RU" sz="1800" dirty="0">
            <a:solidFill>
              <a:schemeClr val="accent5">
                <a:lumMod val="50000"/>
              </a:schemeClr>
            </a:solidFill>
            <a:latin typeface="Times New Roman" pitchFamily="18" charset="0"/>
            <a:cs typeface="Times New Roman" pitchFamily="18" charset="0"/>
          </a:endParaRPr>
        </a:p>
      </dgm:t>
    </dgm:pt>
    <dgm:pt modelId="{4E092AE0-C6FE-44D3-9EF5-EF10CCF97BD1}" type="par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2D0D89B-3EF1-4536-BB55-89A0E6972FCA}" type="sibTrans" cxnId="{472CA5BA-782B-4AF0-800A-9C55B0F23CDB}">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с. Первомайский. Председатель Смирнова Татьяна Михайловна.</a:t>
          </a:r>
          <a:endParaRPr lang="ru-RU" sz="1800" dirty="0">
            <a:solidFill>
              <a:schemeClr val="accent5">
                <a:lumMod val="50000"/>
              </a:schemeClr>
            </a:solidFill>
            <a:latin typeface="Times New Roman" pitchFamily="18" charset="0"/>
            <a:cs typeface="Times New Roman" pitchFamily="18" charset="0"/>
          </a:endParaRPr>
        </a:p>
      </dgm:t>
    </dgm:pt>
    <dgm:pt modelId="{B2131C15-CCBA-4A35-883D-C4825C6F89AA}" type="par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C1D35FD1-F35F-4AF7-9CD3-10C9694ED40D}" type="sibTrans" cxnId="{4058C186-65C9-4B9E-B850-A10915981040}">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407FB28F-533B-48C2-A389-CA2966509EE6}">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с. </a:t>
          </a:r>
          <a:r>
            <a:rPr lang="ru-RU" sz="1800" dirty="0" err="1">
              <a:solidFill>
                <a:schemeClr val="accent5">
                  <a:lumMod val="50000"/>
                </a:schemeClr>
              </a:solidFill>
              <a:latin typeface="Times New Roman" pitchFamily="18" charset="0"/>
              <a:ea typeface="+mn-ea"/>
              <a:cs typeface="Times New Roman" pitchFamily="18" charset="0"/>
            </a:rPr>
            <a:t>Станко</a:t>
          </a:r>
          <a:r>
            <a:rPr lang="ru-RU" sz="1800" dirty="0">
              <a:solidFill>
                <a:schemeClr val="accent5">
                  <a:lumMod val="50000"/>
                </a:schemeClr>
              </a:solidFill>
              <a:latin typeface="Times New Roman" pitchFamily="18" charset="0"/>
              <a:ea typeface="+mn-ea"/>
              <a:cs typeface="Times New Roman" pitchFamily="18" charset="0"/>
            </a:rPr>
            <a:t>. Председатель Васькина Галина Викторовна.</a:t>
          </a:r>
          <a:endParaRPr lang="ru-RU" sz="1800" dirty="0">
            <a:solidFill>
              <a:schemeClr val="accent5">
                <a:lumMod val="50000"/>
              </a:schemeClr>
            </a:solidFill>
            <a:latin typeface="Times New Roman" pitchFamily="18" charset="0"/>
            <a:cs typeface="Times New Roman" pitchFamily="18" charset="0"/>
          </a:endParaRPr>
        </a:p>
      </dgm:t>
    </dgm:pt>
    <dgm:pt modelId="{7E3E858B-29E1-4396-9B01-BADBCDBBBAEE}" type="par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FD33B88-3C0E-4747-AC72-1859E7ABEDB5}" type="sibTrans" cxnId="{B684BDDE-5882-4A45-AF51-1768CFCE6975}">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D5319268-E020-45EB-8A4D-0CD7B9DCB4C3}">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с. Октябрьский. Председатель </a:t>
          </a:r>
          <a:r>
            <a:rPr lang="ru-RU" sz="1800" dirty="0" err="1">
              <a:solidFill>
                <a:schemeClr val="accent5">
                  <a:lumMod val="50000"/>
                </a:schemeClr>
              </a:solidFill>
              <a:latin typeface="Times New Roman" pitchFamily="18" charset="0"/>
              <a:ea typeface="+mn-ea"/>
              <a:cs typeface="Times New Roman" pitchFamily="18" charset="0"/>
            </a:rPr>
            <a:t>Паульман</a:t>
          </a:r>
          <a:r>
            <a:rPr lang="ru-RU" sz="1800" dirty="0">
              <a:solidFill>
                <a:schemeClr val="accent5">
                  <a:lumMod val="50000"/>
                </a:schemeClr>
              </a:solidFill>
              <a:latin typeface="Times New Roman" pitchFamily="18" charset="0"/>
              <a:ea typeface="+mn-ea"/>
              <a:cs typeface="Times New Roman" pitchFamily="18" charset="0"/>
            </a:rPr>
            <a:t> Римма Ивановна</a:t>
          </a:r>
          <a:endParaRPr lang="ru-RU" sz="1800" dirty="0">
            <a:solidFill>
              <a:schemeClr val="accent5">
                <a:lumMod val="50000"/>
              </a:schemeClr>
            </a:solidFill>
            <a:latin typeface="Times New Roman" pitchFamily="18" charset="0"/>
            <a:cs typeface="Times New Roman" pitchFamily="18" charset="0"/>
          </a:endParaRPr>
        </a:p>
      </dgm:t>
    </dgm:pt>
    <dgm:pt modelId="{B6FD3F0F-F7FE-4B93-B803-4CE1F81BE7DC}" type="par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910C5368-A0C3-4B85-9490-4B84321BC858}" type="sibTrans" cxnId="{5E91FE50-7289-40CE-B7D0-1495561C5E07}">
      <dgm:prSet/>
      <dgm:spPr/>
      <dgm:t>
        <a:bodyPr/>
        <a:lstStyle/>
        <a:p>
          <a:endParaRPr lang="ru-RU" sz="1800">
            <a:solidFill>
              <a:schemeClr val="accent5">
                <a:lumMod val="50000"/>
              </a:schemeClr>
            </a:solidFill>
            <a:latin typeface="Times New Roman" pitchFamily="18" charset="0"/>
            <a:cs typeface="Times New Roman" pitchFamily="18" charset="0"/>
          </a:endParaRPr>
        </a:p>
      </dgm:t>
    </dgm:pt>
    <dgm:pt modelId="{1E16827D-BC3D-45AF-99BB-CD927A0FDA85}">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Совет ветеранов города Наволоки. Председатель Груздева Нина Васильевна</a:t>
          </a:r>
          <a:endParaRPr lang="ru-RU" sz="1800" dirty="0">
            <a:solidFill>
              <a:schemeClr val="accent5">
                <a:lumMod val="50000"/>
              </a:schemeClr>
            </a:solidFill>
            <a:latin typeface="Times New Roman" pitchFamily="18" charset="0"/>
            <a:cs typeface="Times New Roman" pitchFamily="18" charset="0"/>
          </a:endParaRPr>
        </a:p>
      </dgm:t>
    </dgm:pt>
    <dgm:pt modelId="{8B160238-7476-4B6D-AB54-7100858C53FA}" type="par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5091D13E-92E6-4E0B-BDDD-DAA95C1ADD3C}" type="sibTrans" cxnId="{4D3AFD75-C501-4BC5-93CD-EB79B98A634E}">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E50CD09E-7EA2-43BB-90DE-E96361BCF7D0}">
      <dgm:prSet phldrT="[Текст]" custT="1"/>
      <dgm:spPr/>
      <dgm:t>
        <a:bodyPr/>
        <a:lstStyle/>
        <a:p>
          <a:r>
            <a:rPr lang="ru-RU" sz="1800" dirty="0">
              <a:solidFill>
                <a:schemeClr val="accent5">
                  <a:lumMod val="50000"/>
                </a:schemeClr>
              </a:solidFill>
              <a:latin typeface="Times New Roman" pitchFamily="18" charset="0"/>
              <a:ea typeface="+mn-ea"/>
              <a:cs typeface="Times New Roman" pitchFamily="18" charset="0"/>
            </a:rPr>
            <a:t>Союз пенсионеров России по Кинешемскому району. Председатель Виноградова Римма Константиновна.</a:t>
          </a:r>
          <a:endParaRPr lang="ru-RU" sz="1800" dirty="0">
            <a:solidFill>
              <a:schemeClr val="accent5">
                <a:lumMod val="50000"/>
              </a:schemeClr>
            </a:solidFill>
            <a:latin typeface="Times New Roman" pitchFamily="18" charset="0"/>
            <a:cs typeface="Times New Roman" pitchFamily="18" charset="0"/>
          </a:endParaRPr>
        </a:p>
      </dgm:t>
    </dgm:pt>
    <dgm:pt modelId="{167E850A-3371-4657-8C07-46F0511CF4E9}" type="par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246E9368-D3DA-49C4-A2CC-27954BBA44AC}" type="sibTrans" cxnId="{1C2E75A0-ADF4-44A4-9069-5FD469BA2209}">
      <dgm:prSet/>
      <dgm:spPr/>
      <dgm:t>
        <a:bodyPr/>
        <a:lstStyle/>
        <a:p>
          <a:endParaRPr lang="ru-RU">
            <a:solidFill>
              <a:schemeClr val="accent5">
                <a:lumMod val="50000"/>
              </a:schemeClr>
            </a:solidFill>
            <a:latin typeface="Times New Roman" pitchFamily="18" charset="0"/>
            <a:cs typeface="Times New Roman" pitchFamily="18" charset="0"/>
          </a:endParaRPr>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96ED0CBF-2FA0-4D4E-AAF3-DF6D287D18DC}" type="pres">
      <dgm:prSet presAssocID="{1E16827D-BC3D-45AF-99BB-CD927A0FDA85}" presName="text_3" presStyleLbl="node1" presStyleIdx="2" presStyleCnt="7">
        <dgm:presLayoutVars>
          <dgm:bulletEnabled val="1"/>
        </dgm:presLayoutVars>
      </dgm:prSet>
      <dgm:spPr/>
      <dgm:t>
        <a:bodyPr/>
        <a:lstStyle/>
        <a:p>
          <a:endParaRPr lang="ru-RU"/>
        </a:p>
      </dgm:t>
    </dgm:pt>
    <dgm:pt modelId="{EC64915F-B3D4-4D74-8E6A-42FD079F1B71}" type="pres">
      <dgm:prSet presAssocID="{1E16827D-BC3D-45AF-99BB-CD927A0FDA85}" presName="accent_3" presStyleCnt="0"/>
      <dgm:spPr/>
    </dgm:pt>
    <dgm:pt modelId="{41232CCE-2CEE-4D43-A886-002C2227574E}" type="pres">
      <dgm:prSet presAssocID="{1E16827D-BC3D-45AF-99BB-CD927A0FDA85}" presName="accentRepeatNode" presStyleLbl="solidFgAcc1" presStyleIdx="2" presStyleCnt="7"/>
      <dgm:spPr/>
    </dgm:pt>
    <dgm:pt modelId="{93867417-ADB2-44A2-9CFC-2F637DC0C9E9}" type="pres">
      <dgm:prSet presAssocID="{D1975AAD-FDB2-4E6F-AE2A-4B2F4702BD58}" presName="text_4" presStyleLbl="node1" presStyleIdx="3" presStyleCnt="7">
        <dgm:presLayoutVars>
          <dgm:bulletEnabled val="1"/>
        </dgm:presLayoutVars>
      </dgm:prSet>
      <dgm:spPr/>
      <dgm:t>
        <a:bodyPr/>
        <a:lstStyle/>
        <a:p>
          <a:endParaRPr lang="ru-RU"/>
        </a:p>
      </dgm:t>
    </dgm:pt>
    <dgm:pt modelId="{B30EA80A-4440-4F00-8163-A560A03325B4}"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7"/>
      <dgm:spPr/>
    </dgm:pt>
    <dgm:pt modelId="{340E5854-C66E-409D-999C-6BA7D743D7C8}" type="pres">
      <dgm:prSet presAssocID="{D5319268-E020-45EB-8A4D-0CD7B9DCB4C3}" presName="text_5" presStyleLbl="node1" presStyleIdx="4" presStyleCnt="7">
        <dgm:presLayoutVars>
          <dgm:bulletEnabled val="1"/>
        </dgm:presLayoutVars>
      </dgm:prSet>
      <dgm:spPr/>
      <dgm:t>
        <a:bodyPr/>
        <a:lstStyle/>
        <a:p>
          <a:endParaRPr lang="ru-RU"/>
        </a:p>
      </dgm:t>
    </dgm:pt>
    <dgm:pt modelId="{65D42408-EAED-4838-BA72-E7CD501563A4}" type="pres">
      <dgm:prSet presAssocID="{D5319268-E020-45EB-8A4D-0CD7B9DCB4C3}" presName="accent_5" presStyleCnt="0"/>
      <dgm:spPr/>
    </dgm:pt>
    <dgm:pt modelId="{9CCA6A7A-BF9E-4629-9A98-3F52FACD272C}" type="pres">
      <dgm:prSet presAssocID="{D5319268-E020-45EB-8A4D-0CD7B9DCB4C3}" presName="accentRepeatNode" presStyleLbl="solidFgAcc1" presStyleIdx="4" presStyleCnt="7"/>
      <dgm:spPr/>
    </dgm:pt>
    <dgm:pt modelId="{6274A452-2BAB-44ED-8E96-7C6F612425DB}" type="pres">
      <dgm:prSet presAssocID="{407FB28F-533B-48C2-A389-CA2966509EE6}" presName="text_6" presStyleLbl="node1" presStyleIdx="5" presStyleCnt="7">
        <dgm:presLayoutVars>
          <dgm:bulletEnabled val="1"/>
        </dgm:presLayoutVars>
      </dgm:prSet>
      <dgm:spPr/>
      <dgm:t>
        <a:bodyPr/>
        <a:lstStyle/>
        <a:p>
          <a:endParaRPr lang="ru-RU"/>
        </a:p>
      </dgm:t>
    </dgm:pt>
    <dgm:pt modelId="{54E13F06-D181-46CD-A449-4DAFA6020988}" type="pres">
      <dgm:prSet presAssocID="{407FB28F-533B-48C2-A389-CA2966509EE6}" presName="accent_6" presStyleCnt="0"/>
      <dgm:spPr/>
    </dgm:pt>
    <dgm:pt modelId="{4459462F-2D0C-4CCC-8159-1207EE2038C9}" type="pres">
      <dgm:prSet presAssocID="{407FB28F-533B-48C2-A389-CA2966509EE6}" presName="accentRepeatNode" presStyleLbl="solidFgAcc1" presStyleIdx="5" presStyleCnt="7"/>
      <dgm:spPr/>
    </dgm:pt>
    <dgm:pt modelId="{B7807916-FB08-410F-A39C-91A178596CE9}" type="pres">
      <dgm:prSet presAssocID="{E50CD09E-7EA2-43BB-90DE-E96361BCF7D0}" presName="text_7" presStyleLbl="node1" presStyleIdx="6" presStyleCnt="7">
        <dgm:presLayoutVars>
          <dgm:bulletEnabled val="1"/>
        </dgm:presLayoutVars>
      </dgm:prSet>
      <dgm:spPr/>
      <dgm:t>
        <a:bodyPr/>
        <a:lstStyle/>
        <a:p>
          <a:endParaRPr lang="ru-RU"/>
        </a:p>
      </dgm:t>
    </dgm:pt>
    <dgm:pt modelId="{BF1DD2BD-55A8-45DD-8A0A-5B0D526330E9}" type="pres">
      <dgm:prSet presAssocID="{E50CD09E-7EA2-43BB-90DE-E96361BCF7D0}" presName="accent_7" presStyleCnt="0"/>
      <dgm:spPr/>
    </dgm:pt>
    <dgm:pt modelId="{6E23B5E7-529B-43C2-95DA-40FE7068AD8A}" type="pres">
      <dgm:prSet presAssocID="{E50CD09E-7EA2-43BB-90DE-E96361BCF7D0}" presName="accentRepeatNode" presStyleLbl="solidFgAcc1" presStyleIdx="6" presStyleCnt="7"/>
      <dgm:spPr/>
    </dgm:pt>
  </dgm:ptLst>
  <dgm:cxnLst>
    <dgm:cxn modelId="{FC6633B8-86BD-494C-9B9C-493285AC6D1B}" type="presOf" srcId="{492310E2-6157-4381-BECF-CC65768DE3FD}" destId="{3179169E-38C5-4721-B36E-6CECC5A4BAA9}" srcOrd="0" destOrd="0" presId="urn:microsoft.com/office/officeart/2008/layout/VerticalCurvedList"/>
    <dgm:cxn modelId="{4D3AFD75-C501-4BC5-93CD-EB79B98A634E}" srcId="{315699C9-F5A1-4F9E-A9C2-31B6ACCD52EF}" destId="{1E16827D-BC3D-45AF-99BB-CD927A0FDA85}" srcOrd="2" destOrd="0" parTransId="{8B160238-7476-4B6D-AB54-7100858C53FA}" sibTransId="{5091D13E-92E6-4E0B-BDDD-DAA95C1ADD3C}"/>
    <dgm:cxn modelId="{0BF643BA-B2D0-444D-8776-EA21FF8C7B36}" type="presOf" srcId="{407FB28F-533B-48C2-A389-CA2966509EE6}" destId="{6274A452-2BAB-44ED-8E96-7C6F612425DB}" srcOrd="0" destOrd="0" presId="urn:microsoft.com/office/officeart/2008/layout/VerticalCurvedList"/>
    <dgm:cxn modelId="{F4F74E66-8E97-4823-8784-387374683FF7}" type="presOf" srcId="{D2A63BA7-4DD9-4D81-B59F-0939833470FD}" destId="{19185CE7-8543-41F1-9AE9-6B616CA58444}" srcOrd="0" destOrd="0" presId="urn:microsoft.com/office/officeart/2008/layout/VerticalCurvedList"/>
    <dgm:cxn modelId="{5E91FE50-7289-40CE-B7D0-1495561C5E07}" srcId="{315699C9-F5A1-4F9E-A9C2-31B6ACCD52EF}" destId="{D5319268-E020-45EB-8A4D-0CD7B9DCB4C3}" srcOrd="4" destOrd="0" parTransId="{B6FD3F0F-F7FE-4B93-B803-4CE1F81BE7DC}" sibTransId="{910C5368-A0C3-4B85-9490-4B84321BC858}"/>
    <dgm:cxn modelId="{1944F1F1-D7F5-4934-95C9-A0DFE8AE7DDB}" srcId="{315699C9-F5A1-4F9E-A9C2-31B6ACCD52EF}" destId="{D6697977-6FE2-40F5-B910-5DC1316331D7}" srcOrd="0" destOrd="0" parTransId="{1064911C-9C4C-425D-8F92-03C0E2696F0E}" sibTransId="{D2A63BA7-4DD9-4D81-B59F-0939833470FD}"/>
    <dgm:cxn modelId="{DDEA49E4-4E93-43AF-9EE1-3E93D6A2ED4F}" type="presOf" srcId="{315699C9-F5A1-4F9E-A9C2-31B6ACCD52EF}" destId="{C1768847-A479-40DD-AB73-04B5AE468FE6}" srcOrd="0" destOrd="0" presId="urn:microsoft.com/office/officeart/2008/layout/VerticalCurvedList"/>
    <dgm:cxn modelId="{B684BDDE-5882-4A45-AF51-1768CFCE6975}" srcId="{315699C9-F5A1-4F9E-A9C2-31B6ACCD52EF}" destId="{407FB28F-533B-48C2-A389-CA2966509EE6}" srcOrd="5" destOrd="0" parTransId="{7E3E858B-29E1-4396-9B01-BADBCDBBBAEE}" sibTransId="{9FD33B88-3C0E-4747-AC72-1859E7ABEDB5}"/>
    <dgm:cxn modelId="{1C2E75A0-ADF4-44A4-9069-5FD469BA2209}" srcId="{315699C9-F5A1-4F9E-A9C2-31B6ACCD52EF}" destId="{E50CD09E-7EA2-43BB-90DE-E96361BCF7D0}" srcOrd="6" destOrd="0" parTransId="{167E850A-3371-4657-8C07-46F0511CF4E9}" sibTransId="{246E9368-D3DA-49C4-A2CC-27954BBA44AC}"/>
    <dgm:cxn modelId="{DDF08234-9918-4D3F-B373-BE651D7A1092}" type="presOf" srcId="{1E16827D-BC3D-45AF-99BB-CD927A0FDA85}" destId="{96ED0CBF-2FA0-4D4E-AAF3-DF6D287D18DC}" srcOrd="0" destOrd="0" presId="urn:microsoft.com/office/officeart/2008/layout/VerticalCurvedList"/>
    <dgm:cxn modelId="{7B7D466D-A909-4C80-86DA-AA13BFC02B84}" type="presOf" srcId="{D6697977-6FE2-40F5-B910-5DC1316331D7}" destId="{BA38E1CD-FD6E-4431-A276-A51AE78A344E}" srcOrd="0" destOrd="0" presId="urn:microsoft.com/office/officeart/2008/layout/VerticalCurvedList"/>
    <dgm:cxn modelId="{A9EDAD90-5BB0-412D-B755-F5EB7B7C9ED0}" type="presOf" srcId="{D1975AAD-FDB2-4E6F-AE2A-4B2F4702BD58}" destId="{93867417-ADB2-44A2-9CFC-2F637DC0C9E9}" srcOrd="0" destOrd="0" presId="urn:microsoft.com/office/officeart/2008/layout/VerticalCurvedList"/>
    <dgm:cxn modelId="{B56ADDE9-B64A-499E-BBA4-50BC8B0BF3F8}" type="presOf" srcId="{E50CD09E-7EA2-43BB-90DE-E96361BCF7D0}" destId="{B7807916-FB08-410F-A39C-91A178596CE9}" srcOrd="0" destOrd="0" presId="urn:microsoft.com/office/officeart/2008/layout/VerticalCurvedList"/>
    <dgm:cxn modelId="{F47B36B4-9A2B-4E22-8A09-4ACB6171E59A}" type="presOf" srcId="{D5319268-E020-45EB-8A4D-0CD7B9DCB4C3}" destId="{340E5854-C66E-409D-999C-6BA7D743D7C8}" srcOrd="0" destOrd="0" presId="urn:microsoft.com/office/officeart/2008/layout/VerticalCurvedList"/>
    <dgm:cxn modelId="{472CA5BA-782B-4AF0-800A-9C55B0F23CDB}" srcId="{315699C9-F5A1-4F9E-A9C2-31B6ACCD52EF}" destId="{492310E2-6157-4381-BECF-CC65768DE3FD}" srcOrd="1" destOrd="0" parTransId="{4E092AE0-C6FE-44D3-9EF5-EF10CCF97BD1}" sibTransId="{92D0D89B-3EF1-4536-BB55-89A0E6972FCA}"/>
    <dgm:cxn modelId="{4058C186-65C9-4B9E-B850-A10915981040}" srcId="{315699C9-F5A1-4F9E-A9C2-31B6ACCD52EF}" destId="{D1975AAD-FDB2-4E6F-AE2A-4B2F4702BD58}" srcOrd="3" destOrd="0" parTransId="{B2131C15-CCBA-4A35-883D-C4825C6F89AA}" sibTransId="{C1D35FD1-F35F-4AF7-9CD3-10C9694ED40D}"/>
    <dgm:cxn modelId="{E3846658-5EFC-4CA6-88D9-DD4A18B6C03F}" type="presParOf" srcId="{C1768847-A479-40DD-AB73-04B5AE468FE6}" destId="{AF04EB4B-18A0-45FE-9C3B-AE6E82E0FEBD}" srcOrd="0" destOrd="0" presId="urn:microsoft.com/office/officeart/2008/layout/VerticalCurvedList"/>
    <dgm:cxn modelId="{D6987164-E0FF-4D0E-8B6D-6F1371315A45}" type="presParOf" srcId="{AF04EB4B-18A0-45FE-9C3B-AE6E82E0FEBD}" destId="{5C7A0B86-63F1-4C07-BC1A-7C0FB584BB2A}" srcOrd="0" destOrd="0" presId="urn:microsoft.com/office/officeart/2008/layout/VerticalCurvedList"/>
    <dgm:cxn modelId="{63C54CEC-4E97-4216-A42F-9B63CBF5D4A3}" type="presParOf" srcId="{5C7A0B86-63F1-4C07-BC1A-7C0FB584BB2A}" destId="{3BD598F3-F25A-4F42-BEED-E1D976A31EDD}" srcOrd="0" destOrd="0" presId="urn:microsoft.com/office/officeart/2008/layout/VerticalCurvedList"/>
    <dgm:cxn modelId="{3501E855-2BE1-4C71-B786-7CD0654F96B1}" type="presParOf" srcId="{5C7A0B86-63F1-4C07-BC1A-7C0FB584BB2A}" destId="{19185CE7-8543-41F1-9AE9-6B616CA58444}" srcOrd="1" destOrd="0" presId="urn:microsoft.com/office/officeart/2008/layout/VerticalCurvedList"/>
    <dgm:cxn modelId="{46FC0062-19ED-4702-B17F-577387B099EE}" type="presParOf" srcId="{5C7A0B86-63F1-4C07-BC1A-7C0FB584BB2A}" destId="{A1481B2D-3761-4797-BEB6-284CA48B147D}" srcOrd="2" destOrd="0" presId="urn:microsoft.com/office/officeart/2008/layout/VerticalCurvedList"/>
    <dgm:cxn modelId="{0D6BC0E2-273A-47B3-9381-7FEB68D43C3A}" type="presParOf" srcId="{5C7A0B86-63F1-4C07-BC1A-7C0FB584BB2A}" destId="{9FBE8D94-B585-4A73-B4EF-DD02E90B7C55}" srcOrd="3" destOrd="0" presId="urn:microsoft.com/office/officeart/2008/layout/VerticalCurvedList"/>
    <dgm:cxn modelId="{E826D0F9-ACDE-400E-8FDE-FE42FB9DBE2F}" type="presParOf" srcId="{AF04EB4B-18A0-45FE-9C3B-AE6E82E0FEBD}" destId="{BA38E1CD-FD6E-4431-A276-A51AE78A344E}" srcOrd="1" destOrd="0" presId="urn:microsoft.com/office/officeart/2008/layout/VerticalCurvedList"/>
    <dgm:cxn modelId="{D2BFF4A0-5FA9-45AF-9E07-66CEC609C4BE}" type="presParOf" srcId="{AF04EB4B-18A0-45FE-9C3B-AE6E82E0FEBD}" destId="{EF2786C8-ED75-425E-A440-8AEC9A31FBD0}" srcOrd="2" destOrd="0" presId="urn:microsoft.com/office/officeart/2008/layout/VerticalCurvedList"/>
    <dgm:cxn modelId="{0839C06A-AB81-46E4-9BDF-4F69E5DBC340}" type="presParOf" srcId="{EF2786C8-ED75-425E-A440-8AEC9A31FBD0}" destId="{052F6C1F-EB67-4700-AA9B-912E0BCD417F}" srcOrd="0" destOrd="0" presId="urn:microsoft.com/office/officeart/2008/layout/VerticalCurvedList"/>
    <dgm:cxn modelId="{C1B2F01E-24A1-44D4-8988-7A758139B4B5}" type="presParOf" srcId="{AF04EB4B-18A0-45FE-9C3B-AE6E82E0FEBD}" destId="{3179169E-38C5-4721-B36E-6CECC5A4BAA9}" srcOrd="3" destOrd="0" presId="urn:microsoft.com/office/officeart/2008/layout/VerticalCurvedList"/>
    <dgm:cxn modelId="{3E7F1038-A470-4421-9B9C-B09AC98314D4}" type="presParOf" srcId="{AF04EB4B-18A0-45FE-9C3B-AE6E82E0FEBD}" destId="{14C2098D-8813-4560-8CFF-8497BCDE712B}" srcOrd="4" destOrd="0" presId="urn:microsoft.com/office/officeart/2008/layout/VerticalCurvedList"/>
    <dgm:cxn modelId="{0EDEFE07-DFC1-4694-B0A6-4213307BFDBD}" type="presParOf" srcId="{14C2098D-8813-4560-8CFF-8497BCDE712B}" destId="{5342AECB-5CB5-4A08-9CE7-6DD90A890C3E}" srcOrd="0" destOrd="0" presId="urn:microsoft.com/office/officeart/2008/layout/VerticalCurvedList"/>
    <dgm:cxn modelId="{AF47826E-EDC7-4910-B9C1-58BE5379C176}" type="presParOf" srcId="{AF04EB4B-18A0-45FE-9C3B-AE6E82E0FEBD}" destId="{96ED0CBF-2FA0-4D4E-AAF3-DF6D287D18DC}" srcOrd="5" destOrd="0" presId="urn:microsoft.com/office/officeart/2008/layout/VerticalCurvedList"/>
    <dgm:cxn modelId="{30B357F3-36B3-4AD1-A5A6-891DE9AF4B45}" type="presParOf" srcId="{AF04EB4B-18A0-45FE-9C3B-AE6E82E0FEBD}" destId="{EC64915F-B3D4-4D74-8E6A-42FD079F1B71}" srcOrd="6" destOrd="0" presId="urn:microsoft.com/office/officeart/2008/layout/VerticalCurvedList"/>
    <dgm:cxn modelId="{53C34DC2-8555-423B-AF0F-64CEFDAE4308}" type="presParOf" srcId="{EC64915F-B3D4-4D74-8E6A-42FD079F1B71}" destId="{41232CCE-2CEE-4D43-A886-002C2227574E}" srcOrd="0" destOrd="0" presId="urn:microsoft.com/office/officeart/2008/layout/VerticalCurvedList"/>
    <dgm:cxn modelId="{06F10449-3F33-441C-BA11-2F47ABA9761F}" type="presParOf" srcId="{AF04EB4B-18A0-45FE-9C3B-AE6E82E0FEBD}" destId="{93867417-ADB2-44A2-9CFC-2F637DC0C9E9}" srcOrd="7" destOrd="0" presId="urn:microsoft.com/office/officeart/2008/layout/VerticalCurvedList"/>
    <dgm:cxn modelId="{4EA9587A-1418-423F-93EF-BF9F1AE2341C}" type="presParOf" srcId="{AF04EB4B-18A0-45FE-9C3B-AE6E82E0FEBD}" destId="{B30EA80A-4440-4F00-8163-A560A03325B4}" srcOrd="8" destOrd="0" presId="urn:microsoft.com/office/officeart/2008/layout/VerticalCurvedList"/>
    <dgm:cxn modelId="{E63FD686-9ED6-401D-9D84-D4D674F5CF4A}" type="presParOf" srcId="{B30EA80A-4440-4F00-8163-A560A03325B4}" destId="{1700BC00-DC0E-4C9B-BC51-5F75907F6CED}" srcOrd="0" destOrd="0" presId="urn:microsoft.com/office/officeart/2008/layout/VerticalCurvedList"/>
    <dgm:cxn modelId="{E2CCC638-5CB3-49EF-8F61-E7B0546C9EA0}" type="presParOf" srcId="{AF04EB4B-18A0-45FE-9C3B-AE6E82E0FEBD}" destId="{340E5854-C66E-409D-999C-6BA7D743D7C8}" srcOrd="9" destOrd="0" presId="urn:microsoft.com/office/officeart/2008/layout/VerticalCurvedList"/>
    <dgm:cxn modelId="{5D64FE95-A207-4DE2-85DF-F31B07995E43}" type="presParOf" srcId="{AF04EB4B-18A0-45FE-9C3B-AE6E82E0FEBD}" destId="{65D42408-EAED-4838-BA72-E7CD501563A4}" srcOrd="10" destOrd="0" presId="urn:microsoft.com/office/officeart/2008/layout/VerticalCurvedList"/>
    <dgm:cxn modelId="{1019054B-7471-446D-A55F-BA1DF550A7CC}" type="presParOf" srcId="{65D42408-EAED-4838-BA72-E7CD501563A4}" destId="{9CCA6A7A-BF9E-4629-9A98-3F52FACD272C}" srcOrd="0" destOrd="0" presId="urn:microsoft.com/office/officeart/2008/layout/VerticalCurvedList"/>
    <dgm:cxn modelId="{928628D6-1463-4AFF-9124-2DC8025F23C2}" type="presParOf" srcId="{AF04EB4B-18A0-45FE-9C3B-AE6E82E0FEBD}" destId="{6274A452-2BAB-44ED-8E96-7C6F612425DB}" srcOrd="11" destOrd="0" presId="urn:microsoft.com/office/officeart/2008/layout/VerticalCurvedList"/>
    <dgm:cxn modelId="{5B52521F-8484-4574-A151-E541BB734853}" type="presParOf" srcId="{AF04EB4B-18A0-45FE-9C3B-AE6E82E0FEBD}" destId="{54E13F06-D181-46CD-A449-4DAFA6020988}" srcOrd="12" destOrd="0" presId="urn:microsoft.com/office/officeart/2008/layout/VerticalCurvedList"/>
    <dgm:cxn modelId="{06A81302-70B7-42F6-AFAB-0E3B17C92F8E}" type="presParOf" srcId="{54E13F06-D181-46CD-A449-4DAFA6020988}" destId="{4459462F-2D0C-4CCC-8159-1207EE2038C9}" srcOrd="0" destOrd="0" presId="urn:microsoft.com/office/officeart/2008/layout/VerticalCurvedList"/>
    <dgm:cxn modelId="{670FBF37-45DD-4495-A17F-E43F554F7A7A}" type="presParOf" srcId="{AF04EB4B-18A0-45FE-9C3B-AE6E82E0FEBD}" destId="{B7807916-FB08-410F-A39C-91A178596CE9}" srcOrd="13" destOrd="0" presId="urn:microsoft.com/office/officeart/2008/layout/VerticalCurvedList"/>
    <dgm:cxn modelId="{A3ACEEC6-B074-4213-A9AB-B4E9794A6A78}" type="presParOf" srcId="{AF04EB4B-18A0-45FE-9C3B-AE6E82E0FEBD}" destId="{BF1DD2BD-55A8-45DD-8A0A-5B0D526330E9}" srcOrd="14" destOrd="0" presId="urn:microsoft.com/office/officeart/2008/layout/VerticalCurvedList"/>
    <dgm:cxn modelId="{7DC31788-8637-485F-A4AB-991E42AA0E18}" type="presParOf" srcId="{BF1DD2BD-55A8-45DD-8A0A-5B0D526330E9}" destId="{6E23B5E7-529B-43C2-95DA-40FE7068AD8A}"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236DB-ACF4-4E00-83A5-EABE8E62721B}" type="doc">
      <dgm:prSet loTypeId="urn:microsoft.com/office/officeart/2005/8/layout/hList6" loCatId="list" qsTypeId="urn:microsoft.com/office/officeart/2005/8/quickstyle/3d1" qsCatId="3D" csTypeId="urn:microsoft.com/office/officeart/2005/8/colors/accent1_5" csCatId="accent1" phldr="1"/>
      <dgm:spPr/>
      <dgm:t>
        <a:bodyPr/>
        <a:lstStyle/>
        <a:p>
          <a:endParaRPr lang="ru-RU"/>
        </a:p>
      </dgm:t>
    </dgm:pt>
    <dgm:pt modelId="{AA0214EF-87E3-4AC6-866F-31041571A1A7}">
      <dgm:prSet phldrT="[Текст]" custT="1"/>
      <dgm:spPr/>
      <dgm:t>
        <a:bodyPr/>
        <a:lstStyle/>
        <a:p>
          <a:endParaRPr lang="ru-RU" sz="1600" b="1" dirty="0">
            <a:latin typeface="Times New Roman" pitchFamily="18" charset="0"/>
            <a:cs typeface="Times New Roman" pitchFamily="18" charset="0"/>
          </a:endParaRPr>
        </a:p>
        <a:p>
          <a:r>
            <a:rPr lang="ru-RU" sz="1600" b="1" dirty="0">
              <a:solidFill>
                <a:schemeClr val="accent5">
                  <a:lumMod val="50000"/>
                </a:schemeClr>
              </a:solidFill>
              <a:latin typeface="Times New Roman" pitchFamily="18" charset="0"/>
              <a:cs typeface="Times New Roman" pitchFamily="18" charset="0"/>
            </a:rPr>
            <a:t>Обрабатывающие производства</a:t>
          </a:r>
        </a:p>
        <a:p>
          <a:r>
            <a:rPr lang="ru-RU" sz="1600" b="0" dirty="0">
              <a:solidFill>
                <a:schemeClr val="accent5">
                  <a:lumMod val="50000"/>
                </a:schemeClr>
              </a:solidFill>
              <a:latin typeface="Times New Roman" pitchFamily="18" charset="0"/>
              <a:cs typeface="Times New Roman" pitchFamily="18" charset="0"/>
            </a:rPr>
            <a:t>2019 год – 4145,2млн.руб.</a:t>
          </a:r>
          <a:endParaRPr lang="ru-RU" sz="1600" b="0" dirty="0">
            <a:solidFill>
              <a:schemeClr val="accent5">
                <a:lumMod val="50000"/>
              </a:schemeClr>
            </a:solidFill>
          </a:endParaRPr>
        </a:p>
      </dgm:t>
    </dgm:pt>
    <dgm:pt modelId="{F24098B4-494D-45CB-8ECD-CDCEA8CA8C0B}" type="parTrans" cxnId="{C04D8048-DD5E-4E82-81C9-AEAA75ACE79A}">
      <dgm:prSet/>
      <dgm:spPr/>
      <dgm:t>
        <a:bodyPr/>
        <a:lstStyle/>
        <a:p>
          <a:endParaRPr lang="ru-RU"/>
        </a:p>
      </dgm:t>
    </dgm:pt>
    <dgm:pt modelId="{71013686-2C62-4356-8FA3-2FA4AD085DBF}" type="sibTrans" cxnId="{C04D8048-DD5E-4E82-81C9-AEAA75ACE79A}">
      <dgm:prSet/>
      <dgm:spPr/>
      <dgm:t>
        <a:bodyPr/>
        <a:lstStyle/>
        <a:p>
          <a:endParaRPr lang="ru-RU"/>
        </a:p>
      </dgm:t>
    </dgm:pt>
    <dgm:pt modelId="{9864C969-486B-4014-AA21-AFACAC158B2E}">
      <dgm:prSet phldrT="[Текст]" custT="1"/>
      <dgm:spPr/>
      <dgm:t>
        <a:bodyPr/>
        <a:lstStyle/>
        <a:p>
          <a:pPr>
            <a:spcAft>
              <a:spcPts val="0"/>
            </a:spcAft>
          </a:pPr>
          <a:r>
            <a:rPr lang="ru-RU" sz="1600" b="1" dirty="0">
              <a:solidFill>
                <a:schemeClr val="accent5">
                  <a:lumMod val="50000"/>
                </a:schemeClr>
              </a:solidFill>
              <a:latin typeface="Times New Roman"/>
              <a:ea typeface="Times New Roman"/>
            </a:rPr>
            <a:t>Обеспечение электроэнергией,</a:t>
          </a:r>
        </a:p>
        <a:p>
          <a:pPr>
            <a:spcAft>
              <a:spcPts val="0"/>
            </a:spcAft>
          </a:pPr>
          <a:r>
            <a:rPr lang="ru-RU" sz="1600" b="1" dirty="0">
              <a:solidFill>
                <a:schemeClr val="accent5">
                  <a:lumMod val="50000"/>
                </a:schemeClr>
              </a:solidFill>
              <a:latin typeface="Times New Roman"/>
              <a:ea typeface="Times New Roman"/>
            </a:rPr>
            <a:t> газом, паром </a:t>
          </a:r>
        </a:p>
        <a:p>
          <a:pPr>
            <a:spcAft>
              <a:spcPts val="600"/>
            </a:spcAft>
          </a:pPr>
          <a:r>
            <a:rPr lang="ru-RU" sz="1600" b="0" dirty="0">
              <a:solidFill>
                <a:schemeClr val="accent5">
                  <a:lumMod val="50000"/>
                </a:schemeClr>
              </a:solidFill>
              <a:latin typeface="Times New Roman"/>
            </a:rPr>
            <a:t>2019 год -  92,4млн.руб.</a:t>
          </a:r>
        </a:p>
        <a:p>
          <a:pPr>
            <a:spcAft>
              <a:spcPts val="0"/>
            </a:spcAft>
          </a:pPr>
          <a:endParaRPr lang="ru-RU" sz="1600" dirty="0"/>
        </a:p>
      </dgm:t>
    </dgm:pt>
    <dgm:pt modelId="{36C2FDCE-D262-404A-BE1A-5C9B8EAB4EA0}" type="parTrans" cxnId="{31AF2E90-FA1A-4858-86B8-5E76D96E0FF1}">
      <dgm:prSet/>
      <dgm:spPr/>
      <dgm:t>
        <a:bodyPr/>
        <a:lstStyle/>
        <a:p>
          <a:endParaRPr lang="ru-RU"/>
        </a:p>
      </dgm:t>
    </dgm:pt>
    <dgm:pt modelId="{957609E4-1C84-4265-B2D1-34863CAC7B0F}" type="sibTrans" cxnId="{31AF2E90-FA1A-4858-86B8-5E76D96E0FF1}">
      <dgm:prSet/>
      <dgm:spPr/>
      <dgm:t>
        <a:bodyPr/>
        <a:lstStyle/>
        <a:p>
          <a:endParaRPr lang="ru-RU"/>
        </a:p>
      </dgm:t>
    </dgm:pt>
    <dgm:pt modelId="{2FB5F940-548D-45D0-A05D-53C1AEEB8FB0}">
      <dgm:prSet phldrT="[Текст]" custT="1"/>
      <dgm:spPr/>
      <dgm:t>
        <a:bodyPr/>
        <a:lstStyle/>
        <a:p>
          <a:r>
            <a:rPr lang="ru-RU" sz="1600" b="1" dirty="0">
              <a:solidFill>
                <a:schemeClr val="accent5">
                  <a:lumMod val="50000"/>
                </a:schemeClr>
              </a:solidFill>
              <a:latin typeface="Times New Roman"/>
              <a:ea typeface="Times New Roman"/>
            </a:rPr>
            <a:t>Водоснабжение; водоотведение, организация сбора и утилизация отходов</a:t>
          </a:r>
        </a:p>
        <a:p>
          <a:r>
            <a:rPr lang="ru-RU" sz="1600" b="0" dirty="0">
              <a:solidFill>
                <a:schemeClr val="accent5">
                  <a:lumMod val="50000"/>
                </a:schemeClr>
              </a:solidFill>
              <a:latin typeface="Times New Roman"/>
            </a:rPr>
            <a:t>2019 год – 20,7млн.руб.</a:t>
          </a:r>
          <a:endParaRPr lang="ru-RU" sz="1600" b="0" dirty="0">
            <a:solidFill>
              <a:schemeClr val="accent5">
                <a:lumMod val="50000"/>
              </a:schemeClr>
            </a:solidFill>
          </a:endParaRPr>
        </a:p>
      </dgm:t>
    </dgm:pt>
    <dgm:pt modelId="{034C2E04-9022-4337-AF2C-31C6C351A803}" type="parTrans" cxnId="{D8EA38F3-1807-48B3-A5AB-1D608E39B5A9}">
      <dgm:prSet/>
      <dgm:spPr/>
      <dgm:t>
        <a:bodyPr/>
        <a:lstStyle/>
        <a:p>
          <a:endParaRPr lang="ru-RU"/>
        </a:p>
      </dgm:t>
    </dgm:pt>
    <dgm:pt modelId="{080A24FC-C839-428B-A57C-2D8197E98CBB}" type="sibTrans" cxnId="{D8EA38F3-1807-48B3-A5AB-1D608E39B5A9}">
      <dgm:prSet/>
      <dgm:spPr/>
      <dgm:t>
        <a:bodyPr/>
        <a:lstStyle/>
        <a:p>
          <a:endParaRPr lang="ru-RU"/>
        </a:p>
      </dgm:t>
    </dgm:pt>
    <dgm:pt modelId="{34FE0F40-4D6D-48BC-9939-E9F827CB373C}" type="pres">
      <dgm:prSet presAssocID="{0C5236DB-ACF4-4E00-83A5-EABE8E62721B}" presName="Name0" presStyleCnt="0">
        <dgm:presLayoutVars>
          <dgm:dir/>
          <dgm:resizeHandles val="exact"/>
        </dgm:presLayoutVars>
      </dgm:prSet>
      <dgm:spPr/>
      <dgm:t>
        <a:bodyPr/>
        <a:lstStyle/>
        <a:p>
          <a:endParaRPr lang="ru-RU"/>
        </a:p>
      </dgm:t>
    </dgm:pt>
    <dgm:pt modelId="{4551CE55-6D1B-4082-9FF4-EFB6314EA644}" type="pres">
      <dgm:prSet presAssocID="{AA0214EF-87E3-4AC6-866F-31041571A1A7}" presName="node" presStyleLbl="node1" presStyleIdx="0" presStyleCnt="3" custLinFactNeighborX="-512" custLinFactNeighborY="-10601">
        <dgm:presLayoutVars>
          <dgm:bulletEnabled val="1"/>
        </dgm:presLayoutVars>
      </dgm:prSet>
      <dgm:spPr/>
      <dgm:t>
        <a:bodyPr/>
        <a:lstStyle/>
        <a:p>
          <a:endParaRPr lang="ru-RU"/>
        </a:p>
      </dgm:t>
    </dgm:pt>
    <dgm:pt modelId="{7C7E6418-4D8D-4A57-B574-4829559BF834}" type="pres">
      <dgm:prSet presAssocID="{71013686-2C62-4356-8FA3-2FA4AD085DBF}" presName="sibTrans" presStyleCnt="0"/>
      <dgm:spPr/>
    </dgm:pt>
    <dgm:pt modelId="{0275E026-14F5-4EE8-B1B0-3A74AA3333C0}" type="pres">
      <dgm:prSet presAssocID="{9864C969-486B-4014-AA21-AFACAC158B2E}" presName="node" presStyleLbl="node1" presStyleIdx="1" presStyleCnt="3">
        <dgm:presLayoutVars>
          <dgm:bulletEnabled val="1"/>
        </dgm:presLayoutVars>
      </dgm:prSet>
      <dgm:spPr/>
      <dgm:t>
        <a:bodyPr/>
        <a:lstStyle/>
        <a:p>
          <a:endParaRPr lang="ru-RU"/>
        </a:p>
      </dgm:t>
    </dgm:pt>
    <dgm:pt modelId="{B7671FC6-8371-46B4-B4B8-90B41D86E4F6}" type="pres">
      <dgm:prSet presAssocID="{957609E4-1C84-4265-B2D1-34863CAC7B0F}" presName="sibTrans" presStyleCnt="0"/>
      <dgm:spPr/>
    </dgm:pt>
    <dgm:pt modelId="{A848945A-1A63-4B2B-A6DA-4DECDF80EA6F}" type="pres">
      <dgm:prSet presAssocID="{2FB5F940-548D-45D0-A05D-53C1AEEB8FB0}" presName="node" presStyleLbl="node1" presStyleIdx="2" presStyleCnt="3">
        <dgm:presLayoutVars>
          <dgm:bulletEnabled val="1"/>
        </dgm:presLayoutVars>
      </dgm:prSet>
      <dgm:spPr/>
      <dgm:t>
        <a:bodyPr/>
        <a:lstStyle/>
        <a:p>
          <a:endParaRPr lang="ru-RU"/>
        </a:p>
      </dgm:t>
    </dgm:pt>
  </dgm:ptLst>
  <dgm:cxnLst>
    <dgm:cxn modelId="{D8EA38F3-1807-48B3-A5AB-1D608E39B5A9}" srcId="{0C5236DB-ACF4-4E00-83A5-EABE8E62721B}" destId="{2FB5F940-548D-45D0-A05D-53C1AEEB8FB0}" srcOrd="2" destOrd="0" parTransId="{034C2E04-9022-4337-AF2C-31C6C351A803}" sibTransId="{080A24FC-C839-428B-A57C-2D8197E98CBB}"/>
    <dgm:cxn modelId="{45B34784-710B-454E-B208-D3BF0E782C8C}" type="presOf" srcId="{9864C969-486B-4014-AA21-AFACAC158B2E}" destId="{0275E026-14F5-4EE8-B1B0-3A74AA3333C0}" srcOrd="0" destOrd="0" presId="urn:microsoft.com/office/officeart/2005/8/layout/hList6"/>
    <dgm:cxn modelId="{AD92A5C1-9525-44BC-BA7A-77B48598EBA7}" type="presOf" srcId="{2FB5F940-548D-45D0-A05D-53C1AEEB8FB0}" destId="{A848945A-1A63-4B2B-A6DA-4DECDF80EA6F}" srcOrd="0" destOrd="0" presId="urn:microsoft.com/office/officeart/2005/8/layout/hList6"/>
    <dgm:cxn modelId="{993A1504-6C3D-4875-BE3A-C5471CE69627}" type="presOf" srcId="{AA0214EF-87E3-4AC6-866F-31041571A1A7}" destId="{4551CE55-6D1B-4082-9FF4-EFB6314EA644}" srcOrd="0" destOrd="0" presId="urn:microsoft.com/office/officeart/2005/8/layout/hList6"/>
    <dgm:cxn modelId="{59C2F83A-6255-4D33-B80C-4FDA855E6120}" type="presOf" srcId="{0C5236DB-ACF4-4E00-83A5-EABE8E62721B}" destId="{34FE0F40-4D6D-48BC-9939-E9F827CB373C}" srcOrd="0" destOrd="0" presId="urn:microsoft.com/office/officeart/2005/8/layout/hList6"/>
    <dgm:cxn modelId="{31AF2E90-FA1A-4858-86B8-5E76D96E0FF1}" srcId="{0C5236DB-ACF4-4E00-83A5-EABE8E62721B}" destId="{9864C969-486B-4014-AA21-AFACAC158B2E}" srcOrd="1" destOrd="0" parTransId="{36C2FDCE-D262-404A-BE1A-5C9B8EAB4EA0}" sibTransId="{957609E4-1C84-4265-B2D1-34863CAC7B0F}"/>
    <dgm:cxn modelId="{C04D8048-DD5E-4E82-81C9-AEAA75ACE79A}" srcId="{0C5236DB-ACF4-4E00-83A5-EABE8E62721B}" destId="{AA0214EF-87E3-4AC6-866F-31041571A1A7}" srcOrd="0" destOrd="0" parTransId="{F24098B4-494D-45CB-8ECD-CDCEA8CA8C0B}" sibTransId="{71013686-2C62-4356-8FA3-2FA4AD085DBF}"/>
    <dgm:cxn modelId="{258B4B0D-7B1B-4EC8-83D7-F294E3A386C9}" type="presParOf" srcId="{34FE0F40-4D6D-48BC-9939-E9F827CB373C}" destId="{4551CE55-6D1B-4082-9FF4-EFB6314EA644}" srcOrd="0" destOrd="0" presId="urn:microsoft.com/office/officeart/2005/8/layout/hList6"/>
    <dgm:cxn modelId="{49ECF1DF-E546-402A-B949-2C56735F8E6A}" type="presParOf" srcId="{34FE0F40-4D6D-48BC-9939-E9F827CB373C}" destId="{7C7E6418-4D8D-4A57-B574-4829559BF834}" srcOrd="1" destOrd="0" presId="urn:microsoft.com/office/officeart/2005/8/layout/hList6"/>
    <dgm:cxn modelId="{855D61DF-6288-4594-9650-96BBFA95FE5D}" type="presParOf" srcId="{34FE0F40-4D6D-48BC-9939-E9F827CB373C}" destId="{0275E026-14F5-4EE8-B1B0-3A74AA3333C0}" srcOrd="2" destOrd="0" presId="urn:microsoft.com/office/officeart/2005/8/layout/hList6"/>
    <dgm:cxn modelId="{942B0119-5909-40C5-B197-F250D9A4322F}" type="presParOf" srcId="{34FE0F40-4D6D-48BC-9939-E9F827CB373C}" destId="{B7671FC6-8371-46B4-B4B8-90B41D86E4F6}" srcOrd="3" destOrd="0" presId="urn:microsoft.com/office/officeart/2005/8/layout/hList6"/>
    <dgm:cxn modelId="{11302651-2A68-49DB-8F48-04C233F7C370}" type="presParOf" srcId="{34FE0F40-4D6D-48BC-9939-E9F827CB373C}" destId="{A848945A-1A63-4B2B-A6DA-4DECDF80EA6F}" srcOrd="4" destOrd="0" presId="urn:microsoft.com/office/officeart/2005/8/layout/hList6"/>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BEEDEB-4A8F-471B-B37F-D145B41A9A7B}" type="doc">
      <dgm:prSet loTypeId="urn:microsoft.com/office/officeart/2005/8/layout/venn1" loCatId="relationship" qsTypeId="urn:microsoft.com/office/officeart/2005/8/quickstyle/simple2" qsCatId="simple" csTypeId="urn:microsoft.com/office/officeart/2005/8/colors/colorful3" csCatId="colorful" phldr="1"/>
      <dgm:spPr/>
    </dgm:pt>
    <dgm:pt modelId="{80826ECF-8FDD-4BD5-8C4F-CB0959A59A28}">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66 магазинов</a:t>
          </a:r>
        </a:p>
      </dgm:t>
    </dgm:pt>
    <dgm:pt modelId="{9E58F5CE-6603-4415-82C4-2552F1150634}" type="parTrans" cxnId="{22A3DA05-8747-45FB-B49F-16387AEB3FE5}">
      <dgm:prSet/>
      <dgm:spPr/>
      <dgm:t>
        <a:bodyPr/>
        <a:lstStyle/>
        <a:p>
          <a:pPr algn="ctr"/>
          <a:endParaRPr lang="ru-RU" sz="1400">
            <a:solidFill>
              <a:schemeClr val="tx1">
                <a:lumMod val="85000"/>
                <a:lumOff val="15000"/>
              </a:schemeClr>
            </a:solidFill>
            <a:latin typeface="+mj-lt"/>
          </a:endParaRPr>
        </a:p>
      </dgm:t>
    </dgm:pt>
    <dgm:pt modelId="{F249CCF3-761F-4F04-947B-8D1207ADBA02}" type="sibTrans" cxnId="{22A3DA05-8747-45FB-B49F-16387AEB3FE5}">
      <dgm:prSet/>
      <dgm:spPr/>
      <dgm:t>
        <a:bodyPr/>
        <a:lstStyle/>
        <a:p>
          <a:pPr algn="ctr"/>
          <a:endParaRPr lang="ru-RU" sz="1400">
            <a:solidFill>
              <a:schemeClr val="tx1">
                <a:lumMod val="85000"/>
                <a:lumOff val="15000"/>
              </a:schemeClr>
            </a:solidFill>
            <a:latin typeface="+mj-lt"/>
          </a:endParaRPr>
        </a:p>
      </dgm:t>
    </dgm:pt>
    <dgm:pt modelId="{0615D44C-DF7B-4A2C-80AF-8747A80EDC71}">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26  предприятий бытового обслуживания</a:t>
          </a:r>
        </a:p>
      </dgm:t>
    </dgm:pt>
    <dgm:pt modelId="{2202ABE5-0278-4008-8725-4ABC523DE670}" type="parTrans" cxnId="{A10A5423-ED7F-4001-B376-1C072D336EE4}">
      <dgm:prSet/>
      <dgm:spPr/>
      <dgm:t>
        <a:bodyPr/>
        <a:lstStyle/>
        <a:p>
          <a:pPr algn="ctr"/>
          <a:endParaRPr lang="ru-RU" sz="1400">
            <a:solidFill>
              <a:schemeClr val="tx1">
                <a:lumMod val="85000"/>
                <a:lumOff val="15000"/>
              </a:schemeClr>
            </a:solidFill>
            <a:latin typeface="+mj-lt"/>
          </a:endParaRPr>
        </a:p>
      </dgm:t>
    </dgm:pt>
    <dgm:pt modelId="{002002D4-6532-4E84-B7FB-5ADDD85F448E}" type="sibTrans" cxnId="{A10A5423-ED7F-4001-B376-1C072D336EE4}">
      <dgm:prSet/>
      <dgm:spPr/>
      <dgm:t>
        <a:bodyPr/>
        <a:lstStyle/>
        <a:p>
          <a:pPr algn="ctr"/>
          <a:endParaRPr lang="ru-RU" sz="1400">
            <a:solidFill>
              <a:schemeClr val="tx1">
                <a:lumMod val="85000"/>
                <a:lumOff val="15000"/>
              </a:schemeClr>
            </a:solidFill>
            <a:latin typeface="+mj-lt"/>
          </a:endParaRPr>
        </a:p>
      </dgm:t>
    </dgm:pt>
    <dgm:pt modelId="{E0E3B102-42CE-49B7-A8E4-1B2F6DB4244E}">
      <dgm:prSet phldrT="[Текст]" custT="1"/>
      <dgm:spPr/>
      <dgm:t>
        <a:bodyPr/>
        <a:lstStyle/>
        <a:p>
          <a:pPr algn="ctr"/>
          <a:r>
            <a:rPr lang="ru-RU" sz="1400" b="1" dirty="0">
              <a:solidFill>
                <a:schemeClr val="accent5">
                  <a:lumMod val="50000"/>
                </a:schemeClr>
              </a:solidFill>
              <a:latin typeface="Times New Roman" pitchFamily="18" charset="0"/>
              <a:cs typeface="Times New Roman" pitchFamily="18" charset="0"/>
            </a:rPr>
            <a:t>11 предприятий общественного питания</a:t>
          </a:r>
        </a:p>
      </dgm:t>
    </dgm:pt>
    <dgm:pt modelId="{8DB5EA40-F115-4F93-ABB1-31365F9ACBDA}" type="parTrans" cxnId="{C4E70952-426D-4181-AAB3-9E83E87B14C1}">
      <dgm:prSet/>
      <dgm:spPr/>
      <dgm:t>
        <a:bodyPr/>
        <a:lstStyle/>
        <a:p>
          <a:pPr algn="ctr"/>
          <a:endParaRPr lang="ru-RU" sz="1400">
            <a:solidFill>
              <a:schemeClr val="tx1">
                <a:lumMod val="85000"/>
                <a:lumOff val="15000"/>
              </a:schemeClr>
            </a:solidFill>
            <a:latin typeface="+mj-lt"/>
          </a:endParaRPr>
        </a:p>
      </dgm:t>
    </dgm:pt>
    <dgm:pt modelId="{84DBF4EB-82F3-4FE6-BB4E-5B7FDC4008AD}" type="sibTrans" cxnId="{C4E70952-426D-4181-AAB3-9E83E87B14C1}">
      <dgm:prSet/>
      <dgm:spPr/>
      <dgm:t>
        <a:bodyPr/>
        <a:lstStyle/>
        <a:p>
          <a:pPr algn="ctr"/>
          <a:endParaRPr lang="ru-RU" sz="1400">
            <a:solidFill>
              <a:schemeClr val="tx1">
                <a:lumMod val="85000"/>
                <a:lumOff val="15000"/>
              </a:schemeClr>
            </a:solidFill>
            <a:latin typeface="+mj-lt"/>
          </a:endParaRPr>
        </a:p>
      </dgm:t>
    </dgm:pt>
    <dgm:pt modelId="{9D239171-278F-4BE6-A33B-C11C637D394D}" type="pres">
      <dgm:prSet presAssocID="{3FBEEDEB-4A8F-471B-B37F-D145B41A9A7B}" presName="compositeShape" presStyleCnt="0">
        <dgm:presLayoutVars>
          <dgm:chMax val="7"/>
          <dgm:dir/>
          <dgm:resizeHandles val="exact"/>
        </dgm:presLayoutVars>
      </dgm:prSet>
      <dgm:spPr/>
    </dgm:pt>
    <dgm:pt modelId="{C7F5AA55-E59E-43E9-BB6F-9F9536BF26B5}" type="pres">
      <dgm:prSet presAssocID="{80826ECF-8FDD-4BD5-8C4F-CB0959A59A28}" presName="circ1" presStyleLbl="vennNode1" presStyleIdx="0" presStyleCnt="3" custScaleX="219809" custLinFactNeighborX="-2166" custLinFactNeighborY="-4833"/>
      <dgm:spPr/>
      <dgm:t>
        <a:bodyPr/>
        <a:lstStyle/>
        <a:p>
          <a:endParaRPr lang="ru-RU"/>
        </a:p>
      </dgm:t>
    </dgm:pt>
    <dgm:pt modelId="{7FD6233C-5FAF-44AF-8EB0-0F081C52A280}" type="pres">
      <dgm:prSet presAssocID="{80826ECF-8FDD-4BD5-8C4F-CB0959A59A28}" presName="circ1Tx" presStyleLbl="revTx" presStyleIdx="0" presStyleCnt="0">
        <dgm:presLayoutVars>
          <dgm:chMax val="0"/>
          <dgm:chPref val="0"/>
          <dgm:bulletEnabled val="1"/>
        </dgm:presLayoutVars>
      </dgm:prSet>
      <dgm:spPr/>
      <dgm:t>
        <a:bodyPr/>
        <a:lstStyle/>
        <a:p>
          <a:endParaRPr lang="ru-RU"/>
        </a:p>
      </dgm:t>
    </dgm:pt>
    <dgm:pt modelId="{02BCC004-843C-4427-9B7B-6FC500928784}" type="pres">
      <dgm:prSet presAssocID="{0615D44C-DF7B-4A2C-80AF-8747A80EDC71}" presName="circ2" presStyleLbl="vennNode1" presStyleIdx="1" presStyleCnt="3" custScaleX="192859" custLinFactNeighborX="33610" custLinFactNeighborY="15"/>
      <dgm:spPr/>
      <dgm:t>
        <a:bodyPr/>
        <a:lstStyle/>
        <a:p>
          <a:endParaRPr lang="ru-RU"/>
        </a:p>
      </dgm:t>
    </dgm:pt>
    <dgm:pt modelId="{963C0022-3F95-4DA3-84B7-6DAF1B883864}" type="pres">
      <dgm:prSet presAssocID="{0615D44C-DF7B-4A2C-80AF-8747A80EDC71}" presName="circ2Tx" presStyleLbl="revTx" presStyleIdx="0" presStyleCnt="0">
        <dgm:presLayoutVars>
          <dgm:chMax val="0"/>
          <dgm:chPref val="0"/>
          <dgm:bulletEnabled val="1"/>
        </dgm:presLayoutVars>
      </dgm:prSet>
      <dgm:spPr/>
      <dgm:t>
        <a:bodyPr/>
        <a:lstStyle/>
        <a:p>
          <a:endParaRPr lang="ru-RU"/>
        </a:p>
      </dgm:t>
    </dgm:pt>
    <dgm:pt modelId="{A7017BD5-C2B8-464B-8C12-9F6D7F3C5FC0}" type="pres">
      <dgm:prSet presAssocID="{E0E3B102-42CE-49B7-A8E4-1B2F6DB4244E}" presName="circ3" presStyleLbl="vennNode1" presStyleIdx="2" presStyleCnt="3" custScaleX="183555" custLinFactNeighborX="-31092" custLinFactNeighborY="15"/>
      <dgm:spPr/>
      <dgm:t>
        <a:bodyPr/>
        <a:lstStyle/>
        <a:p>
          <a:endParaRPr lang="ru-RU"/>
        </a:p>
      </dgm:t>
    </dgm:pt>
    <dgm:pt modelId="{59CC2393-2545-4404-A48B-7C125FE37B7A}" type="pres">
      <dgm:prSet presAssocID="{E0E3B102-42CE-49B7-A8E4-1B2F6DB4244E}" presName="circ3Tx" presStyleLbl="revTx" presStyleIdx="0" presStyleCnt="0">
        <dgm:presLayoutVars>
          <dgm:chMax val="0"/>
          <dgm:chPref val="0"/>
          <dgm:bulletEnabled val="1"/>
        </dgm:presLayoutVars>
      </dgm:prSet>
      <dgm:spPr/>
      <dgm:t>
        <a:bodyPr/>
        <a:lstStyle/>
        <a:p>
          <a:endParaRPr lang="ru-RU"/>
        </a:p>
      </dgm:t>
    </dgm:pt>
  </dgm:ptLst>
  <dgm:cxnLst>
    <dgm:cxn modelId="{90733C4B-1595-4389-BA26-F893CE78C417}" type="presOf" srcId="{80826ECF-8FDD-4BD5-8C4F-CB0959A59A28}" destId="{7FD6233C-5FAF-44AF-8EB0-0F081C52A280}" srcOrd="1" destOrd="0" presId="urn:microsoft.com/office/officeart/2005/8/layout/venn1"/>
    <dgm:cxn modelId="{2D96CC45-26A1-4AA6-A7D5-4E8D3D421A1D}" type="presOf" srcId="{E0E3B102-42CE-49B7-A8E4-1B2F6DB4244E}" destId="{A7017BD5-C2B8-464B-8C12-9F6D7F3C5FC0}" srcOrd="0" destOrd="0" presId="urn:microsoft.com/office/officeart/2005/8/layout/venn1"/>
    <dgm:cxn modelId="{C4E70952-426D-4181-AAB3-9E83E87B14C1}" srcId="{3FBEEDEB-4A8F-471B-B37F-D145B41A9A7B}" destId="{E0E3B102-42CE-49B7-A8E4-1B2F6DB4244E}" srcOrd="2" destOrd="0" parTransId="{8DB5EA40-F115-4F93-ABB1-31365F9ACBDA}" sibTransId="{84DBF4EB-82F3-4FE6-BB4E-5B7FDC4008AD}"/>
    <dgm:cxn modelId="{693E5D54-5F30-461C-8779-F34CA286648F}" type="presOf" srcId="{E0E3B102-42CE-49B7-A8E4-1B2F6DB4244E}" destId="{59CC2393-2545-4404-A48B-7C125FE37B7A}" srcOrd="1" destOrd="0" presId="urn:microsoft.com/office/officeart/2005/8/layout/venn1"/>
    <dgm:cxn modelId="{B0E8A704-3CFE-48E6-879D-54D336DC1722}" type="presOf" srcId="{3FBEEDEB-4A8F-471B-B37F-D145B41A9A7B}" destId="{9D239171-278F-4BE6-A33B-C11C637D394D}" srcOrd="0" destOrd="0" presId="urn:microsoft.com/office/officeart/2005/8/layout/venn1"/>
    <dgm:cxn modelId="{22A3DA05-8747-45FB-B49F-16387AEB3FE5}" srcId="{3FBEEDEB-4A8F-471B-B37F-D145B41A9A7B}" destId="{80826ECF-8FDD-4BD5-8C4F-CB0959A59A28}" srcOrd="0" destOrd="0" parTransId="{9E58F5CE-6603-4415-82C4-2552F1150634}" sibTransId="{F249CCF3-761F-4F04-947B-8D1207ADBA02}"/>
    <dgm:cxn modelId="{A10A5423-ED7F-4001-B376-1C072D336EE4}" srcId="{3FBEEDEB-4A8F-471B-B37F-D145B41A9A7B}" destId="{0615D44C-DF7B-4A2C-80AF-8747A80EDC71}" srcOrd="1" destOrd="0" parTransId="{2202ABE5-0278-4008-8725-4ABC523DE670}" sibTransId="{002002D4-6532-4E84-B7FB-5ADDD85F448E}"/>
    <dgm:cxn modelId="{C1B2727A-EF88-4A38-8FEC-52D6E2E56B91}" type="presOf" srcId="{80826ECF-8FDD-4BD5-8C4F-CB0959A59A28}" destId="{C7F5AA55-E59E-43E9-BB6F-9F9536BF26B5}" srcOrd="0" destOrd="0" presId="urn:microsoft.com/office/officeart/2005/8/layout/venn1"/>
    <dgm:cxn modelId="{6AAB1900-001D-4A4A-A393-3829ABB8B48E}" type="presOf" srcId="{0615D44C-DF7B-4A2C-80AF-8747A80EDC71}" destId="{02BCC004-843C-4427-9B7B-6FC500928784}" srcOrd="0" destOrd="0" presId="urn:microsoft.com/office/officeart/2005/8/layout/venn1"/>
    <dgm:cxn modelId="{E227478B-288B-40E5-A837-C42BBAA288B9}" type="presOf" srcId="{0615D44C-DF7B-4A2C-80AF-8747A80EDC71}" destId="{963C0022-3F95-4DA3-84B7-6DAF1B883864}" srcOrd="1" destOrd="0" presId="urn:microsoft.com/office/officeart/2005/8/layout/venn1"/>
    <dgm:cxn modelId="{956BE192-9ADB-48A3-A035-CDD26482E2EC}" type="presParOf" srcId="{9D239171-278F-4BE6-A33B-C11C637D394D}" destId="{C7F5AA55-E59E-43E9-BB6F-9F9536BF26B5}" srcOrd="0" destOrd="0" presId="urn:microsoft.com/office/officeart/2005/8/layout/venn1"/>
    <dgm:cxn modelId="{C72F650C-7642-4331-B59A-251BA95DCEF5}" type="presParOf" srcId="{9D239171-278F-4BE6-A33B-C11C637D394D}" destId="{7FD6233C-5FAF-44AF-8EB0-0F081C52A280}" srcOrd="1" destOrd="0" presId="urn:microsoft.com/office/officeart/2005/8/layout/venn1"/>
    <dgm:cxn modelId="{333C2D6F-C9DA-4C70-BF86-CAEA9EE6EBF1}" type="presParOf" srcId="{9D239171-278F-4BE6-A33B-C11C637D394D}" destId="{02BCC004-843C-4427-9B7B-6FC500928784}" srcOrd="2" destOrd="0" presId="urn:microsoft.com/office/officeart/2005/8/layout/venn1"/>
    <dgm:cxn modelId="{F576262F-3525-4885-8A69-C16B44FF483F}" type="presParOf" srcId="{9D239171-278F-4BE6-A33B-C11C637D394D}" destId="{963C0022-3F95-4DA3-84B7-6DAF1B883864}" srcOrd="3" destOrd="0" presId="urn:microsoft.com/office/officeart/2005/8/layout/venn1"/>
    <dgm:cxn modelId="{3FB45D9F-08A2-4325-9A40-F6AEECFD9D01}" type="presParOf" srcId="{9D239171-278F-4BE6-A33B-C11C637D394D}" destId="{A7017BD5-C2B8-464B-8C12-9F6D7F3C5FC0}" srcOrd="4" destOrd="0" presId="urn:microsoft.com/office/officeart/2005/8/layout/venn1"/>
    <dgm:cxn modelId="{521E6647-3579-4E0C-AD21-16746B7DD8C7}" type="presParOf" srcId="{9D239171-278F-4BE6-A33B-C11C637D394D}" destId="{59CC2393-2545-4404-A48B-7C125FE37B7A}" srcOrd="5" destOrd="0" presId="urn:microsoft.com/office/officeart/2005/8/layout/venn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5" qsCatId="simple" csTypeId="urn:microsoft.com/office/officeart/2005/8/colors/accent2_4" csCatId="accent2" phldr="1"/>
      <dgm:spPr/>
      <dgm:t>
        <a:bodyPr/>
        <a:lstStyle/>
        <a:p>
          <a:endParaRPr lang="ru-RU"/>
        </a:p>
      </dgm:t>
    </dgm:pt>
    <dgm:pt modelId="{D6697977-6FE2-40F5-B910-5DC1316331D7}">
      <dgm:prSet phldrT="[Текст]" custT="1"/>
      <dgm:spPr/>
      <dgm:t>
        <a:bodyPr/>
        <a:lstStyle/>
        <a:p>
          <a:r>
            <a:rPr lang="ru-RU" sz="2000" b="1" dirty="0">
              <a:solidFill>
                <a:srgbClr val="002060"/>
              </a:solidFill>
              <a:latin typeface="Times New Roman" pitchFamily="18" charset="0"/>
              <a:cs typeface="Times New Roman" pitchFamily="18" charset="0"/>
            </a:rPr>
            <a:t>Ремонт муниципального жилищного фонда – 586,1 тыс.руб.</a:t>
          </a:r>
        </a:p>
      </dgm:t>
    </dgm:pt>
    <dgm:pt modelId="{1064911C-9C4C-425D-8F92-03C0E2696F0E}" type="parTrans" cxnId="{1944F1F1-D7F5-4934-95C9-A0DFE8AE7DDB}">
      <dgm:prSet/>
      <dgm:spPr/>
      <dgm:t>
        <a:bodyPr/>
        <a:lstStyle/>
        <a:p>
          <a:endParaRPr lang="ru-RU" sz="1800"/>
        </a:p>
      </dgm:t>
    </dgm:pt>
    <dgm:pt modelId="{D2A63BA7-4DD9-4D81-B59F-0939833470FD}" type="sibTrans" cxnId="{1944F1F1-D7F5-4934-95C9-A0DFE8AE7DDB}">
      <dgm:prSet/>
      <dgm:spPr/>
      <dgm:t>
        <a:bodyPr/>
        <a:lstStyle/>
        <a:p>
          <a:endParaRPr lang="ru-RU" sz="1800"/>
        </a:p>
      </dgm:t>
    </dgm:pt>
    <dgm:pt modelId="{492310E2-6157-4381-BECF-CC65768DE3FD}">
      <dgm:prSet phldrT="[Текст]" custT="1"/>
      <dgm:spPr/>
      <dgm:t>
        <a:bodyPr/>
        <a:lstStyle/>
        <a:p>
          <a:r>
            <a:rPr lang="ru-RU" sz="2000" b="1" dirty="0">
              <a:solidFill>
                <a:srgbClr val="002060"/>
              </a:solidFill>
              <a:latin typeface="Times New Roman" pitchFamily="18" charset="0"/>
              <a:cs typeface="Times New Roman" pitchFamily="18" charset="0"/>
            </a:rPr>
            <a:t>Взносы на капитальный ремонт общего имущества в многоквартирных домах – 1530,3 тыс.руб.</a:t>
          </a:r>
        </a:p>
      </dgm:t>
    </dgm:pt>
    <dgm:pt modelId="{4E092AE0-C6FE-44D3-9EF5-EF10CCF97BD1}" type="parTrans" cxnId="{472CA5BA-782B-4AF0-800A-9C55B0F23CDB}">
      <dgm:prSet/>
      <dgm:spPr/>
      <dgm:t>
        <a:bodyPr/>
        <a:lstStyle/>
        <a:p>
          <a:endParaRPr lang="ru-RU" sz="1800"/>
        </a:p>
      </dgm:t>
    </dgm:pt>
    <dgm:pt modelId="{92D0D89B-3EF1-4536-BB55-89A0E6972FCA}" type="sibTrans" cxnId="{472CA5BA-782B-4AF0-800A-9C55B0F23CDB}">
      <dgm:prSet/>
      <dgm:spPr/>
      <dgm:t>
        <a:bodyPr/>
        <a:lstStyle/>
        <a:p>
          <a:endParaRPr lang="ru-RU" sz="1800"/>
        </a:p>
      </dgm:t>
    </dgm:pt>
    <dgm:pt modelId="{407FB28F-533B-48C2-A389-CA2966509EE6}">
      <dgm:prSet phldrT="[Текст]" custT="1"/>
      <dgm:spPr/>
      <dgm:t>
        <a:bodyPr/>
        <a:lstStyle/>
        <a:p>
          <a:r>
            <a:rPr lang="ru-RU" sz="2000" b="1" dirty="0">
              <a:solidFill>
                <a:srgbClr val="002060"/>
              </a:solidFill>
              <a:latin typeface="Times New Roman" pitchFamily="18" charset="0"/>
              <a:cs typeface="Times New Roman" pitchFamily="18" charset="0"/>
            </a:rPr>
            <a:t>Прочие мероприятия в области жилищного хозяйства– 24,8 тыс.руб.</a:t>
          </a:r>
        </a:p>
      </dgm:t>
    </dgm:pt>
    <dgm:pt modelId="{7E3E858B-29E1-4396-9B01-BADBCDBBBAEE}" type="parTrans" cxnId="{B684BDDE-5882-4A45-AF51-1768CFCE6975}">
      <dgm:prSet/>
      <dgm:spPr/>
      <dgm:t>
        <a:bodyPr/>
        <a:lstStyle/>
        <a:p>
          <a:endParaRPr lang="ru-RU" sz="1800"/>
        </a:p>
      </dgm:t>
    </dgm:pt>
    <dgm:pt modelId="{9FD33B88-3C0E-4747-AC72-1859E7ABEDB5}" type="sibTrans" cxnId="{B684BDDE-5882-4A45-AF51-1768CFCE6975}">
      <dgm:prSet/>
      <dgm:spPr/>
      <dgm:t>
        <a:bodyPr/>
        <a:lstStyle/>
        <a:p>
          <a:endParaRPr lang="ru-RU" sz="1800"/>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3"/>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3"/>
      <dgm:spPr/>
    </dgm:pt>
    <dgm:pt modelId="{9FBE8D94-B585-4A73-B4EF-DD02E90B7C55}" type="pres">
      <dgm:prSet presAssocID="{315699C9-F5A1-4F9E-A9C2-31B6ACCD52EF}" presName="dstNode" presStyleLbl="node1" presStyleIdx="0" presStyleCnt="3"/>
      <dgm:spPr/>
    </dgm:pt>
    <dgm:pt modelId="{BA38E1CD-FD6E-4431-A276-A51AE78A344E}" type="pres">
      <dgm:prSet presAssocID="{D6697977-6FE2-40F5-B910-5DC1316331D7}" presName="text_1" presStyleLbl="node1" presStyleIdx="0" presStyleCnt="3">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3"/>
      <dgm:spPr/>
    </dgm:pt>
    <dgm:pt modelId="{3179169E-38C5-4721-B36E-6CECC5A4BAA9}" type="pres">
      <dgm:prSet presAssocID="{492310E2-6157-4381-BECF-CC65768DE3FD}" presName="text_2" presStyleLbl="node1" presStyleIdx="1" presStyleCnt="3">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3"/>
      <dgm:spPr/>
    </dgm:pt>
    <dgm:pt modelId="{75A9D36D-D56E-4843-9CE9-09A6C0D4C3FE}" type="pres">
      <dgm:prSet presAssocID="{407FB28F-533B-48C2-A389-CA2966509EE6}" presName="text_3" presStyleLbl="node1" presStyleIdx="2" presStyleCnt="3">
        <dgm:presLayoutVars>
          <dgm:bulletEnabled val="1"/>
        </dgm:presLayoutVars>
      </dgm:prSet>
      <dgm:spPr/>
      <dgm:t>
        <a:bodyPr/>
        <a:lstStyle/>
        <a:p>
          <a:endParaRPr lang="ru-RU"/>
        </a:p>
      </dgm:t>
    </dgm:pt>
    <dgm:pt modelId="{1440E19A-C6C9-4FB2-8259-7111B2100639}" type="pres">
      <dgm:prSet presAssocID="{407FB28F-533B-48C2-A389-CA2966509EE6}" presName="accent_3" presStyleCnt="0"/>
      <dgm:spPr/>
    </dgm:pt>
    <dgm:pt modelId="{4459462F-2D0C-4CCC-8159-1207EE2038C9}" type="pres">
      <dgm:prSet presAssocID="{407FB28F-533B-48C2-A389-CA2966509EE6}" presName="accentRepeatNode" presStyleLbl="solidFgAcc1" presStyleIdx="2" presStyleCnt="3"/>
      <dgm:spPr/>
    </dgm:pt>
  </dgm:ptLst>
  <dgm:cxnLst>
    <dgm:cxn modelId="{22683705-E905-4828-A1B8-655F6F252BBD}" type="presOf" srcId="{407FB28F-533B-48C2-A389-CA2966509EE6}" destId="{75A9D36D-D56E-4843-9CE9-09A6C0D4C3FE}" srcOrd="0" destOrd="0" presId="urn:microsoft.com/office/officeart/2008/layout/VerticalCurvedList"/>
    <dgm:cxn modelId="{ADB27431-0A1D-4894-ADEF-76DF723E192B}" type="presOf" srcId="{492310E2-6157-4381-BECF-CC65768DE3FD}" destId="{3179169E-38C5-4721-B36E-6CECC5A4BAA9}" srcOrd="0" destOrd="0" presId="urn:microsoft.com/office/officeart/2008/layout/VerticalCurvedList"/>
    <dgm:cxn modelId="{472CA5BA-782B-4AF0-800A-9C55B0F23CDB}" srcId="{315699C9-F5A1-4F9E-A9C2-31B6ACCD52EF}" destId="{492310E2-6157-4381-BECF-CC65768DE3FD}" srcOrd="1" destOrd="0" parTransId="{4E092AE0-C6FE-44D3-9EF5-EF10CCF97BD1}" sibTransId="{92D0D89B-3EF1-4536-BB55-89A0E6972FCA}"/>
    <dgm:cxn modelId="{F64EA0BB-6D63-4B59-B254-B5643D5421FC}" type="presOf" srcId="{D6697977-6FE2-40F5-B910-5DC1316331D7}" destId="{BA38E1CD-FD6E-4431-A276-A51AE78A344E}" srcOrd="0" destOrd="0" presId="urn:microsoft.com/office/officeart/2008/layout/VerticalCurvedList"/>
    <dgm:cxn modelId="{4A60B450-1DA7-43DE-9C99-C3EAA26C0D55}" type="presOf" srcId="{D2A63BA7-4DD9-4D81-B59F-0939833470FD}" destId="{19185CE7-8543-41F1-9AE9-6B616CA58444}" srcOrd="0" destOrd="0" presId="urn:microsoft.com/office/officeart/2008/layout/VerticalCurvedList"/>
    <dgm:cxn modelId="{B684BDDE-5882-4A45-AF51-1768CFCE6975}" srcId="{315699C9-F5A1-4F9E-A9C2-31B6ACCD52EF}" destId="{407FB28F-533B-48C2-A389-CA2966509EE6}" srcOrd="2" destOrd="0" parTransId="{7E3E858B-29E1-4396-9B01-BADBCDBBBAEE}" sibTransId="{9FD33B88-3C0E-4747-AC72-1859E7ABEDB5}"/>
    <dgm:cxn modelId="{6461D651-08FF-480C-A5DF-3B8ECC2030AA}" type="presOf" srcId="{315699C9-F5A1-4F9E-A9C2-31B6ACCD52EF}" destId="{C1768847-A479-40DD-AB73-04B5AE468FE6}"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B8C0B00C-BB2F-4366-AB1A-14BB511CBA8B}" type="presParOf" srcId="{C1768847-A479-40DD-AB73-04B5AE468FE6}" destId="{AF04EB4B-18A0-45FE-9C3B-AE6E82E0FEBD}" srcOrd="0" destOrd="0" presId="urn:microsoft.com/office/officeart/2008/layout/VerticalCurvedList"/>
    <dgm:cxn modelId="{C869E6F2-2C0E-48F0-8309-3333221BD8FF}" type="presParOf" srcId="{AF04EB4B-18A0-45FE-9C3B-AE6E82E0FEBD}" destId="{5C7A0B86-63F1-4C07-BC1A-7C0FB584BB2A}" srcOrd="0" destOrd="0" presId="urn:microsoft.com/office/officeart/2008/layout/VerticalCurvedList"/>
    <dgm:cxn modelId="{57287B60-A776-42D8-A101-9001ABDCEC02}" type="presParOf" srcId="{5C7A0B86-63F1-4C07-BC1A-7C0FB584BB2A}" destId="{3BD598F3-F25A-4F42-BEED-E1D976A31EDD}" srcOrd="0" destOrd="0" presId="urn:microsoft.com/office/officeart/2008/layout/VerticalCurvedList"/>
    <dgm:cxn modelId="{3EECF5A7-769A-4A3E-B0D3-B2F0A559D729}" type="presParOf" srcId="{5C7A0B86-63F1-4C07-BC1A-7C0FB584BB2A}" destId="{19185CE7-8543-41F1-9AE9-6B616CA58444}" srcOrd="1" destOrd="0" presId="urn:microsoft.com/office/officeart/2008/layout/VerticalCurvedList"/>
    <dgm:cxn modelId="{873821AB-5E6E-4F81-86D5-E8CF1C16087F}" type="presParOf" srcId="{5C7A0B86-63F1-4C07-BC1A-7C0FB584BB2A}" destId="{A1481B2D-3761-4797-BEB6-284CA48B147D}" srcOrd="2" destOrd="0" presId="urn:microsoft.com/office/officeart/2008/layout/VerticalCurvedList"/>
    <dgm:cxn modelId="{AFA19460-C2CE-4BF6-AE3B-4E713F446F58}" type="presParOf" srcId="{5C7A0B86-63F1-4C07-BC1A-7C0FB584BB2A}" destId="{9FBE8D94-B585-4A73-B4EF-DD02E90B7C55}" srcOrd="3" destOrd="0" presId="urn:microsoft.com/office/officeart/2008/layout/VerticalCurvedList"/>
    <dgm:cxn modelId="{F5DE2BBC-E16C-4072-8B20-99BD4DBFA19A}" type="presParOf" srcId="{AF04EB4B-18A0-45FE-9C3B-AE6E82E0FEBD}" destId="{BA38E1CD-FD6E-4431-A276-A51AE78A344E}" srcOrd="1" destOrd="0" presId="urn:microsoft.com/office/officeart/2008/layout/VerticalCurvedList"/>
    <dgm:cxn modelId="{5AD63AEA-3187-494F-B1A6-E1A9BF69A4DF}" type="presParOf" srcId="{AF04EB4B-18A0-45FE-9C3B-AE6E82E0FEBD}" destId="{EF2786C8-ED75-425E-A440-8AEC9A31FBD0}" srcOrd="2" destOrd="0" presId="urn:microsoft.com/office/officeart/2008/layout/VerticalCurvedList"/>
    <dgm:cxn modelId="{5F087DA6-1159-48BD-A96A-178D7A7A25E1}" type="presParOf" srcId="{EF2786C8-ED75-425E-A440-8AEC9A31FBD0}" destId="{052F6C1F-EB67-4700-AA9B-912E0BCD417F}" srcOrd="0" destOrd="0" presId="urn:microsoft.com/office/officeart/2008/layout/VerticalCurvedList"/>
    <dgm:cxn modelId="{6F6C7FAE-AD58-46C8-B8A3-9A2349ECFB8F}" type="presParOf" srcId="{AF04EB4B-18A0-45FE-9C3B-AE6E82E0FEBD}" destId="{3179169E-38C5-4721-B36E-6CECC5A4BAA9}" srcOrd="3" destOrd="0" presId="urn:microsoft.com/office/officeart/2008/layout/VerticalCurvedList"/>
    <dgm:cxn modelId="{E51EF1A2-F41E-448C-85AD-034B02F91C9E}" type="presParOf" srcId="{AF04EB4B-18A0-45FE-9C3B-AE6E82E0FEBD}" destId="{14C2098D-8813-4560-8CFF-8497BCDE712B}" srcOrd="4" destOrd="0" presId="urn:microsoft.com/office/officeart/2008/layout/VerticalCurvedList"/>
    <dgm:cxn modelId="{7C324013-F72D-48F6-8157-A333D86A99FE}" type="presParOf" srcId="{14C2098D-8813-4560-8CFF-8497BCDE712B}" destId="{5342AECB-5CB5-4A08-9CE7-6DD90A890C3E}" srcOrd="0" destOrd="0" presId="urn:microsoft.com/office/officeart/2008/layout/VerticalCurvedList"/>
    <dgm:cxn modelId="{E5114E1D-D7FA-4225-B968-8346FDE7CB6B}" type="presParOf" srcId="{AF04EB4B-18A0-45FE-9C3B-AE6E82E0FEBD}" destId="{75A9D36D-D56E-4843-9CE9-09A6C0D4C3FE}" srcOrd="5" destOrd="0" presId="urn:microsoft.com/office/officeart/2008/layout/VerticalCurvedList"/>
    <dgm:cxn modelId="{25E143FE-F2A8-4B4A-87F6-BF63EA3C8726}" type="presParOf" srcId="{AF04EB4B-18A0-45FE-9C3B-AE6E82E0FEBD}" destId="{1440E19A-C6C9-4FB2-8259-7111B2100639}" srcOrd="6" destOrd="0" presId="urn:microsoft.com/office/officeart/2008/layout/VerticalCurvedList"/>
    <dgm:cxn modelId="{EBEC2C6B-E7AE-42FB-B067-86F1E81848A9}" type="presParOf" srcId="{1440E19A-C6C9-4FB2-8259-7111B2100639}" destId="{4459462F-2D0C-4CCC-8159-1207EE2038C9}"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 335,2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Ремонт, очистка и исследование воды шахтных колодцев– 262,3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Разработка схемы теплоснабжения Наволокского городского поселения– 30,0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407FB28F-533B-48C2-A389-CA2966509EE6}">
      <dgm:prSet phldrT="[Текст]" custT="1"/>
      <dgm:spPr/>
      <dgm:t>
        <a:bodyPr/>
        <a:lstStyle/>
        <a:p>
          <a:r>
            <a:rPr lang="ru-RU" sz="1800" dirty="0">
              <a:solidFill>
                <a:srgbClr val="002060"/>
              </a:solidFill>
              <a:latin typeface="Times New Roman" pitchFamily="18" charset="0"/>
              <a:cs typeface="Times New Roman" pitchFamily="18" charset="0"/>
            </a:rPr>
            <a:t>Прочие мероприятия в области коммунального хозяйства – 59,8 тыс.руб.</a:t>
          </a:r>
        </a:p>
      </dgm:t>
    </dgm:pt>
    <dgm:pt modelId="{7E3E858B-29E1-4396-9B01-BADBCDBBBAEE}" type="parTrans" cxnId="{B684BDDE-5882-4A45-AF51-1768CFCE6975}">
      <dgm:prSet/>
      <dgm:spPr/>
      <dgm:t>
        <a:bodyPr/>
        <a:lstStyle/>
        <a:p>
          <a:endParaRPr lang="ru-RU" sz="1800">
            <a:solidFill>
              <a:srgbClr val="002060"/>
            </a:solidFill>
          </a:endParaRPr>
        </a:p>
      </dgm:t>
    </dgm:pt>
    <dgm:pt modelId="{9FD33B88-3C0E-4747-AC72-1859E7ABEDB5}" type="sibTrans" cxnId="{B684BDDE-5882-4A45-AF51-1768CFCE6975}">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Ремонт электрических сетей здания по адресу г.Наволоки ул.Ульянова д.6А – 266,6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845335C8-5F8E-4794-959E-4B65B031869E}">
      <dgm:prSet phldrT="[Текст]" custT="1"/>
      <dgm:spPr/>
      <dgm:t>
        <a:bodyPr/>
        <a:lstStyle/>
        <a:p>
          <a:r>
            <a:rPr lang="ru-RU" sz="1800" dirty="0">
              <a:solidFill>
                <a:srgbClr val="002060"/>
              </a:solidFill>
              <a:latin typeface="Times New Roman" pitchFamily="18" charset="0"/>
              <a:cs typeface="Times New Roman" pitchFamily="18" charset="0"/>
            </a:rPr>
            <a:t>Предоставление субсидии МУП «Наволоки» на формирование уставного фонда – 100,0 тыс.руб.</a:t>
          </a:r>
        </a:p>
      </dgm:t>
    </dgm:pt>
    <dgm:pt modelId="{42386E8C-85C4-4223-B736-9651558AFC2E}" type="parTrans" cxnId="{FD9CBFFF-23BE-40ED-BEA3-DCF34B94FD12}">
      <dgm:prSet/>
      <dgm:spPr/>
      <dgm:t>
        <a:bodyPr/>
        <a:lstStyle/>
        <a:p>
          <a:endParaRPr lang="ru-RU"/>
        </a:p>
      </dgm:t>
    </dgm:pt>
    <dgm:pt modelId="{9C75596B-F1E0-4405-B6BA-A3DC888271B7}" type="sibTrans" cxnId="{FD9CBFFF-23BE-40ED-BEA3-DCF34B94FD12}">
      <dgm:prSet/>
      <dgm:spPr/>
      <dgm:t>
        <a:bodyPr/>
        <a:lstStyle/>
        <a:p>
          <a:endParaRPr lang="ru-RU"/>
        </a:p>
      </dgm:t>
    </dgm:pt>
    <dgm:pt modelId="{747E4209-BE84-4BEA-A0EE-9FA81967C72D}">
      <dgm:prSet phldrT="[Текст]" custT="1"/>
      <dgm:spPr/>
      <dgm:t>
        <a:bodyPr/>
        <a:lstStyle/>
        <a:p>
          <a:r>
            <a:rPr lang="ru-RU" sz="1800" dirty="0">
              <a:solidFill>
                <a:srgbClr val="002060"/>
              </a:solidFill>
              <a:latin typeface="Times New Roman" pitchFamily="18" charset="0"/>
              <a:cs typeface="Times New Roman" pitchFamily="18" charset="0"/>
            </a:rPr>
            <a:t>Замена приборов учета в муниципальных квартирах – 38,5 тыс.руб.</a:t>
          </a:r>
        </a:p>
      </dgm:t>
    </dgm:pt>
    <dgm:pt modelId="{6D353929-D0BE-4BBF-8B8B-E0F868561ADB}" type="parTrans" cxnId="{AA3BF8B1-B405-4759-BE2E-3049439024A1}">
      <dgm:prSet/>
      <dgm:spPr/>
      <dgm:t>
        <a:bodyPr/>
        <a:lstStyle/>
        <a:p>
          <a:endParaRPr lang="ru-RU"/>
        </a:p>
      </dgm:t>
    </dgm:pt>
    <dgm:pt modelId="{911CF010-B3E1-4CB4-909F-B0F757979E4B}" type="sibTrans" cxnId="{AA3BF8B1-B405-4759-BE2E-3049439024A1}">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4063BAF8-9C91-4E06-BBB0-6F1CC2DBBAFF}" type="pres">
      <dgm:prSet presAssocID="{D1975AAD-FDB2-4E6F-AE2A-4B2F4702BD58}" presName="text_3" presStyleLbl="node1" presStyleIdx="2" presStyleCnt="7">
        <dgm:presLayoutVars>
          <dgm:bulletEnabled val="1"/>
        </dgm:presLayoutVars>
      </dgm:prSet>
      <dgm:spPr/>
      <dgm:t>
        <a:bodyPr/>
        <a:lstStyle/>
        <a:p>
          <a:endParaRPr lang="ru-RU"/>
        </a:p>
      </dgm:t>
    </dgm:pt>
    <dgm:pt modelId="{66EF634C-E2BA-437E-8E07-DFB3DC322B9D}" type="pres">
      <dgm:prSet presAssocID="{D1975AAD-FDB2-4E6F-AE2A-4B2F4702BD58}" presName="accent_3" presStyleCnt="0"/>
      <dgm:spPr/>
    </dgm:pt>
    <dgm:pt modelId="{1700BC00-DC0E-4C9B-BC51-5F75907F6CED}" type="pres">
      <dgm:prSet presAssocID="{D1975AAD-FDB2-4E6F-AE2A-4B2F4702BD58}" presName="accentRepeatNode" presStyleLbl="solidFgAcc1" presStyleIdx="2" presStyleCnt="7"/>
      <dgm:spPr/>
    </dgm:pt>
    <dgm:pt modelId="{91C8C20E-0AB9-4815-9067-9B940D20D62C}" type="pres">
      <dgm:prSet presAssocID="{D5319268-E020-45EB-8A4D-0CD7B9DCB4C3}" presName="text_4" presStyleLbl="node1" presStyleIdx="3" presStyleCnt="7">
        <dgm:presLayoutVars>
          <dgm:bulletEnabled val="1"/>
        </dgm:presLayoutVars>
      </dgm:prSet>
      <dgm:spPr/>
      <dgm:t>
        <a:bodyPr/>
        <a:lstStyle/>
        <a:p>
          <a:endParaRPr lang="ru-RU"/>
        </a:p>
      </dgm:t>
    </dgm:pt>
    <dgm:pt modelId="{D38F5DB1-BDF6-4E03-BF00-42491AB6E751}" type="pres">
      <dgm:prSet presAssocID="{D5319268-E020-45EB-8A4D-0CD7B9DCB4C3}" presName="accent_4" presStyleCnt="0"/>
      <dgm:spPr/>
    </dgm:pt>
    <dgm:pt modelId="{9CCA6A7A-BF9E-4629-9A98-3F52FACD272C}" type="pres">
      <dgm:prSet presAssocID="{D5319268-E020-45EB-8A4D-0CD7B9DCB4C3}" presName="accentRepeatNode" presStyleLbl="solidFgAcc1" presStyleIdx="3" presStyleCnt="7"/>
      <dgm:spPr/>
    </dgm:pt>
    <dgm:pt modelId="{F3AE8AD1-9E34-470F-BECB-536A182DF795}" type="pres">
      <dgm:prSet presAssocID="{845335C8-5F8E-4794-959E-4B65B031869E}" presName="text_5" presStyleLbl="node1" presStyleIdx="4" presStyleCnt="7" custScaleY="124961">
        <dgm:presLayoutVars>
          <dgm:bulletEnabled val="1"/>
        </dgm:presLayoutVars>
      </dgm:prSet>
      <dgm:spPr/>
      <dgm:t>
        <a:bodyPr/>
        <a:lstStyle/>
        <a:p>
          <a:endParaRPr lang="ru-RU"/>
        </a:p>
      </dgm:t>
    </dgm:pt>
    <dgm:pt modelId="{F440738C-C250-4E88-9463-9CF6D4D4B5E0}" type="pres">
      <dgm:prSet presAssocID="{845335C8-5F8E-4794-959E-4B65B031869E}" presName="accent_5" presStyleCnt="0"/>
      <dgm:spPr/>
    </dgm:pt>
    <dgm:pt modelId="{B0BAFBA1-62B2-4D32-9C10-473A947286F1}" type="pres">
      <dgm:prSet presAssocID="{845335C8-5F8E-4794-959E-4B65B031869E}" presName="accentRepeatNode" presStyleLbl="solidFgAcc1" presStyleIdx="4" presStyleCnt="7"/>
      <dgm:spPr/>
    </dgm:pt>
    <dgm:pt modelId="{1AF1FCD0-DAC8-4F82-B23C-5DC8F916F9E8}" type="pres">
      <dgm:prSet presAssocID="{747E4209-BE84-4BEA-A0EE-9FA81967C72D}" presName="text_6" presStyleLbl="node1" presStyleIdx="5" presStyleCnt="7">
        <dgm:presLayoutVars>
          <dgm:bulletEnabled val="1"/>
        </dgm:presLayoutVars>
      </dgm:prSet>
      <dgm:spPr/>
      <dgm:t>
        <a:bodyPr/>
        <a:lstStyle/>
        <a:p>
          <a:endParaRPr lang="ru-RU"/>
        </a:p>
      </dgm:t>
    </dgm:pt>
    <dgm:pt modelId="{E0989DA7-4E4B-48A3-8DF8-C66B4F1693C1}" type="pres">
      <dgm:prSet presAssocID="{747E4209-BE84-4BEA-A0EE-9FA81967C72D}" presName="accent_6" presStyleCnt="0"/>
      <dgm:spPr/>
    </dgm:pt>
    <dgm:pt modelId="{5EA2C17B-7024-4CB4-9F5B-D0DE7E0BC5A5}" type="pres">
      <dgm:prSet presAssocID="{747E4209-BE84-4BEA-A0EE-9FA81967C72D}" presName="accentRepeatNode" presStyleLbl="solidFgAcc1" presStyleIdx="5" presStyleCnt="7"/>
      <dgm:spPr/>
    </dgm:pt>
    <dgm:pt modelId="{B873E12C-7050-440C-B33B-9305201ECF40}" type="pres">
      <dgm:prSet presAssocID="{407FB28F-533B-48C2-A389-CA2966509EE6}" presName="text_7" presStyleLbl="node1" presStyleIdx="6" presStyleCnt="7">
        <dgm:presLayoutVars>
          <dgm:bulletEnabled val="1"/>
        </dgm:presLayoutVars>
      </dgm:prSet>
      <dgm:spPr/>
      <dgm:t>
        <a:bodyPr/>
        <a:lstStyle/>
        <a:p>
          <a:endParaRPr lang="ru-RU"/>
        </a:p>
      </dgm:t>
    </dgm:pt>
    <dgm:pt modelId="{0BDBAA89-7B36-4D06-8793-126E79605B8C}" type="pres">
      <dgm:prSet presAssocID="{407FB28F-533B-48C2-A389-CA2966509EE6}" presName="accent_7" presStyleCnt="0"/>
      <dgm:spPr/>
    </dgm:pt>
    <dgm:pt modelId="{4459462F-2D0C-4CCC-8159-1207EE2038C9}" type="pres">
      <dgm:prSet presAssocID="{407FB28F-533B-48C2-A389-CA2966509EE6}" presName="accentRepeatNode" presStyleLbl="solidFgAcc1" presStyleIdx="6" presStyleCnt="7"/>
      <dgm:spPr/>
    </dgm:pt>
  </dgm:ptLst>
  <dgm:cxnLst>
    <dgm:cxn modelId="{FD9CBFFF-23BE-40ED-BEA3-DCF34B94FD12}" srcId="{315699C9-F5A1-4F9E-A9C2-31B6ACCD52EF}" destId="{845335C8-5F8E-4794-959E-4B65B031869E}" srcOrd="4" destOrd="0" parTransId="{42386E8C-85C4-4223-B736-9651558AFC2E}" sibTransId="{9C75596B-F1E0-4405-B6BA-A3DC888271B7}"/>
    <dgm:cxn modelId="{7D956D86-0530-4311-9646-7621ABD9887A}" type="presOf" srcId="{D1975AAD-FDB2-4E6F-AE2A-4B2F4702BD58}" destId="{4063BAF8-9C91-4E06-BBB0-6F1CC2DBBAFF}" srcOrd="0" destOrd="0" presId="urn:microsoft.com/office/officeart/2008/layout/VerticalCurvedList"/>
    <dgm:cxn modelId="{AA3BF8B1-B405-4759-BE2E-3049439024A1}" srcId="{315699C9-F5A1-4F9E-A9C2-31B6ACCD52EF}" destId="{747E4209-BE84-4BEA-A0EE-9FA81967C72D}" srcOrd="5" destOrd="0" parTransId="{6D353929-D0BE-4BBF-8B8B-E0F868561ADB}" sibTransId="{911CF010-B3E1-4CB4-909F-B0F757979E4B}"/>
    <dgm:cxn modelId="{AF94F503-0CBB-43E1-A39B-BF8DF15E18D4}" type="presOf" srcId="{492310E2-6157-4381-BECF-CC65768DE3FD}" destId="{3179169E-38C5-4721-B36E-6CECC5A4BAA9}" srcOrd="0" destOrd="0" presId="urn:microsoft.com/office/officeart/2008/layout/VerticalCurvedList"/>
    <dgm:cxn modelId="{81E8734D-F999-4546-B058-109DBA287A6E}" type="presOf" srcId="{407FB28F-533B-48C2-A389-CA2966509EE6}" destId="{B873E12C-7050-440C-B33B-9305201ECF40}" srcOrd="0" destOrd="0" presId="urn:microsoft.com/office/officeart/2008/layout/VerticalCurvedList"/>
    <dgm:cxn modelId="{12BE30A8-4498-4146-B947-B908169CE029}" type="presOf" srcId="{747E4209-BE84-4BEA-A0EE-9FA81967C72D}" destId="{1AF1FCD0-DAC8-4F82-B23C-5DC8F916F9E8}" srcOrd="0" destOrd="0" presId="urn:microsoft.com/office/officeart/2008/layout/VerticalCurvedList"/>
    <dgm:cxn modelId="{5E91FE50-7289-40CE-B7D0-1495561C5E07}" srcId="{315699C9-F5A1-4F9E-A9C2-31B6ACCD52EF}" destId="{D5319268-E020-45EB-8A4D-0CD7B9DCB4C3}" srcOrd="3" destOrd="0" parTransId="{B6FD3F0F-F7FE-4B93-B803-4CE1F81BE7DC}" sibTransId="{910C5368-A0C3-4B85-9490-4B84321BC858}"/>
    <dgm:cxn modelId="{1944F1F1-D7F5-4934-95C9-A0DFE8AE7DDB}" srcId="{315699C9-F5A1-4F9E-A9C2-31B6ACCD52EF}" destId="{D6697977-6FE2-40F5-B910-5DC1316331D7}" srcOrd="0" destOrd="0" parTransId="{1064911C-9C4C-425D-8F92-03C0E2696F0E}" sibTransId="{D2A63BA7-4DD9-4D81-B59F-0939833470FD}"/>
    <dgm:cxn modelId="{6B3E30EB-2C61-44FD-8DEB-5CE0ACF77EAE}" type="presOf" srcId="{D2A63BA7-4DD9-4D81-B59F-0939833470FD}" destId="{19185CE7-8543-41F1-9AE9-6B616CA58444}" srcOrd="0" destOrd="0" presId="urn:microsoft.com/office/officeart/2008/layout/VerticalCurvedList"/>
    <dgm:cxn modelId="{052E1106-5EF1-4FA4-B7E7-4FADBD5FC788}" type="presOf" srcId="{315699C9-F5A1-4F9E-A9C2-31B6ACCD52EF}" destId="{C1768847-A479-40DD-AB73-04B5AE468FE6}" srcOrd="0" destOrd="0" presId="urn:microsoft.com/office/officeart/2008/layout/VerticalCurvedList"/>
    <dgm:cxn modelId="{4D6B56B7-09CF-4E72-AB6F-E43EF5256B1C}" type="presOf" srcId="{D6697977-6FE2-40F5-B910-5DC1316331D7}" destId="{BA38E1CD-FD6E-4431-A276-A51AE78A344E}" srcOrd="0" destOrd="0" presId="urn:microsoft.com/office/officeart/2008/layout/VerticalCurvedList"/>
    <dgm:cxn modelId="{B41F8130-917C-48AD-B4E3-D2E944DC67BF}" type="presOf" srcId="{D5319268-E020-45EB-8A4D-0CD7B9DCB4C3}" destId="{91C8C20E-0AB9-4815-9067-9B940D20D62C}" srcOrd="0" destOrd="0" presId="urn:microsoft.com/office/officeart/2008/layout/VerticalCurvedList"/>
    <dgm:cxn modelId="{2C9B2E54-9A2C-4457-845E-133A214175E0}" type="presOf" srcId="{845335C8-5F8E-4794-959E-4B65B031869E}" destId="{F3AE8AD1-9E34-470F-BECB-536A182DF795}" srcOrd="0" destOrd="0" presId="urn:microsoft.com/office/officeart/2008/layout/VerticalCurvedList"/>
    <dgm:cxn modelId="{B684BDDE-5882-4A45-AF51-1768CFCE6975}" srcId="{315699C9-F5A1-4F9E-A9C2-31B6ACCD52EF}" destId="{407FB28F-533B-48C2-A389-CA2966509EE6}" srcOrd="6" destOrd="0" parTransId="{7E3E858B-29E1-4396-9B01-BADBCDBBBAEE}" sibTransId="{9FD33B88-3C0E-4747-AC72-1859E7ABEDB5}"/>
    <dgm:cxn modelId="{472CA5BA-782B-4AF0-800A-9C55B0F23CDB}" srcId="{315699C9-F5A1-4F9E-A9C2-31B6ACCD52EF}" destId="{492310E2-6157-4381-BECF-CC65768DE3FD}" srcOrd="1" destOrd="0" parTransId="{4E092AE0-C6FE-44D3-9EF5-EF10CCF97BD1}" sibTransId="{92D0D89B-3EF1-4536-BB55-89A0E6972FCA}"/>
    <dgm:cxn modelId="{4058C186-65C9-4B9E-B850-A10915981040}" srcId="{315699C9-F5A1-4F9E-A9C2-31B6ACCD52EF}" destId="{D1975AAD-FDB2-4E6F-AE2A-4B2F4702BD58}" srcOrd="2" destOrd="0" parTransId="{B2131C15-CCBA-4A35-883D-C4825C6F89AA}" sibTransId="{C1D35FD1-F35F-4AF7-9CD3-10C9694ED40D}"/>
    <dgm:cxn modelId="{D56BCC24-F1B4-4B4E-91AE-075F0521EA2E}" type="presParOf" srcId="{C1768847-A479-40DD-AB73-04B5AE468FE6}" destId="{AF04EB4B-18A0-45FE-9C3B-AE6E82E0FEBD}" srcOrd="0" destOrd="0" presId="urn:microsoft.com/office/officeart/2008/layout/VerticalCurvedList"/>
    <dgm:cxn modelId="{8C50205A-10E9-48F5-A451-960F4E3E1577}" type="presParOf" srcId="{AF04EB4B-18A0-45FE-9C3B-AE6E82E0FEBD}" destId="{5C7A0B86-63F1-4C07-BC1A-7C0FB584BB2A}" srcOrd="0" destOrd="0" presId="urn:microsoft.com/office/officeart/2008/layout/VerticalCurvedList"/>
    <dgm:cxn modelId="{070B7AB8-4594-4198-8BCF-F7A0FB480A10}" type="presParOf" srcId="{5C7A0B86-63F1-4C07-BC1A-7C0FB584BB2A}" destId="{3BD598F3-F25A-4F42-BEED-E1D976A31EDD}" srcOrd="0" destOrd="0" presId="urn:microsoft.com/office/officeart/2008/layout/VerticalCurvedList"/>
    <dgm:cxn modelId="{9948D770-48C7-48E3-A63A-6942BD724DCB}" type="presParOf" srcId="{5C7A0B86-63F1-4C07-BC1A-7C0FB584BB2A}" destId="{19185CE7-8543-41F1-9AE9-6B616CA58444}" srcOrd="1" destOrd="0" presId="urn:microsoft.com/office/officeart/2008/layout/VerticalCurvedList"/>
    <dgm:cxn modelId="{B90CD38D-B7F9-4F59-886A-13CD39904717}" type="presParOf" srcId="{5C7A0B86-63F1-4C07-BC1A-7C0FB584BB2A}" destId="{A1481B2D-3761-4797-BEB6-284CA48B147D}" srcOrd="2" destOrd="0" presId="urn:microsoft.com/office/officeart/2008/layout/VerticalCurvedList"/>
    <dgm:cxn modelId="{6F416422-FA03-4720-BB70-008705B76CE5}" type="presParOf" srcId="{5C7A0B86-63F1-4C07-BC1A-7C0FB584BB2A}" destId="{9FBE8D94-B585-4A73-B4EF-DD02E90B7C55}" srcOrd="3" destOrd="0" presId="urn:microsoft.com/office/officeart/2008/layout/VerticalCurvedList"/>
    <dgm:cxn modelId="{FF946D8A-4B37-461A-9969-74A21CE02C7F}" type="presParOf" srcId="{AF04EB4B-18A0-45FE-9C3B-AE6E82E0FEBD}" destId="{BA38E1CD-FD6E-4431-A276-A51AE78A344E}" srcOrd="1" destOrd="0" presId="urn:microsoft.com/office/officeart/2008/layout/VerticalCurvedList"/>
    <dgm:cxn modelId="{E432F2F1-B3EE-49EB-A9C5-E5F189249B31}" type="presParOf" srcId="{AF04EB4B-18A0-45FE-9C3B-AE6E82E0FEBD}" destId="{EF2786C8-ED75-425E-A440-8AEC9A31FBD0}" srcOrd="2" destOrd="0" presId="urn:microsoft.com/office/officeart/2008/layout/VerticalCurvedList"/>
    <dgm:cxn modelId="{DC68F781-4720-4938-BE8A-72E2A8FC6A8E}" type="presParOf" srcId="{EF2786C8-ED75-425E-A440-8AEC9A31FBD0}" destId="{052F6C1F-EB67-4700-AA9B-912E0BCD417F}" srcOrd="0" destOrd="0" presId="urn:microsoft.com/office/officeart/2008/layout/VerticalCurvedList"/>
    <dgm:cxn modelId="{019D7F27-E828-4DF2-8398-E638B6120B87}" type="presParOf" srcId="{AF04EB4B-18A0-45FE-9C3B-AE6E82E0FEBD}" destId="{3179169E-38C5-4721-B36E-6CECC5A4BAA9}" srcOrd="3" destOrd="0" presId="urn:microsoft.com/office/officeart/2008/layout/VerticalCurvedList"/>
    <dgm:cxn modelId="{FC1341A3-AD50-4B8F-853D-8A0BBF26720E}" type="presParOf" srcId="{AF04EB4B-18A0-45FE-9C3B-AE6E82E0FEBD}" destId="{14C2098D-8813-4560-8CFF-8497BCDE712B}" srcOrd="4" destOrd="0" presId="urn:microsoft.com/office/officeart/2008/layout/VerticalCurvedList"/>
    <dgm:cxn modelId="{A3F55EF3-5080-4157-B9A8-6A3CF8F21208}" type="presParOf" srcId="{14C2098D-8813-4560-8CFF-8497BCDE712B}" destId="{5342AECB-5CB5-4A08-9CE7-6DD90A890C3E}" srcOrd="0" destOrd="0" presId="urn:microsoft.com/office/officeart/2008/layout/VerticalCurvedList"/>
    <dgm:cxn modelId="{F14B2350-16BE-4A0D-8A78-1E0213022D79}" type="presParOf" srcId="{AF04EB4B-18A0-45FE-9C3B-AE6E82E0FEBD}" destId="{4063BAF8-9C91-4E06-BBB0-6F1CC2DBBAFF}" srcOrd="5" destOrd="0" presId="urn:microsoft.com/office/officeart/2008/layout/VerticalCurvedList"/>
    <dgm:cxn modelId="{351CA316-3FFB-4AF8-A825-00511D83412E}" type="presParOf" srcId="{AF04EB4B-18A0-45FE-9C3B-AE6E82E0FEBD}" destId="{66EF634C-E2BA-437E-8E07-DFB3DC322B9D}" srcOrd="6" destOrd="0" presId="urn:microsoft.com/office/officeart/2008/layout/VerticalCurvedList"/>
    <dgm:cxn modelId="{51CD546B-CEA7-4462-8AFF-381A444AB942}" type="presParOf" srcId="{66EF634C-E2BA-437E-8E07-DFB3DC322B9D}" destId="{1700BC00-DC0E-4C9B-BC51-5F75907F6CED}" srcOrd="0" destOrd="0" presId="urn:microsoft.com/office/officeart/2008/layout/VerticalCurvedList"/>
    <dgm:cxn modelId="{8234546C-6442-4793-98C6-37181728CC47}" type="presParOf" srcId="{AF04EB4B-18A0-45FE-9C3B-AE6E82E0FEBD}" destId="{91C8C20E-0AB9-4815-9067-9B940D20D62C}" srcOrd="7" destOrd="0" presId="urn:microsoft.com/office/officeart/2008/layout/VerticalCurvedList"/>
    <dgm:cxn modelId="{B5D1B633-78D6-4887-931C-D20D28767D18}" type="presParOf" srcId="{AF04EB4B-18A0-45FE-9C3B-AE6E82E0FEBD}" destId="{D38F5DB1-BDF6-4E03-BF00-42491AB6E751}" srcOrd="8" destOrd="0" presId="urn:microsoft.com/office/officeart/2008/layout/VerticalCurvedList"/>
    <dgm:cxn modelId="{C7C4ED93-CB81-424B-A645-4AC1C4CD414F}" type="presParOf" srcId="{D38F5DB1-BDF6-4E03-BF00-42491AB6E751}" destId="{9CCA6A7A-BF9E-4629-9A98-3F52FACD272C}" srcOrd="0" destOrd="0" presId="urn:microsoft.com/office/officeart/2008/layout/VerticalCurvedList"/>
    <dgm:cxn modelId="{87D0DE66-5DCC-482F-98CF-6F21087D04DD}" type="presParOf" srcId="{AF04EB4B-18A0-45FE-9C3B-AE6E82E0FEBD}" destId="{F3AE8AD1-9E34-470F-BECB-536A182DF795}" srcOrd="9" destOrd="0" presId="urn:microsoft.com/office/officeart/2008/layout/VerticalCurvedList"/>
    <dgm:cxn modelId="{C948FAE2-72F7-473B-9392-6EB638D3A055}" type="presParOf" srcId="{AF04EB4B-18A0-45FE-9C3B-AE6E82E0FEBD}" destId="{F440738C-C250-4E88-9463-9CF6D4D4B5E0}" srcOrd="10" destOrd="0" presId="urn:microsoft.com/office/officeart/2008/layout/VerticalCurvedList"/>
    <dgm:cxn modelId="{6B3982A9-AB63-497E-BC9C-687CE6879FA8}" type="presParOf" srcId="{F440738C-C250-4E88-9463-9CF6D4D4B5E0}" destId="{B0BAFBA1-62B2-4D32-9C10-473A947286F1}" srcOrd="0" destOrd="0" presId="urn:microsoft.com/office/officeart/2008/layout/VerticalCurvedList"/>
    <dgm:cxn modelId="{68569991-F742-44A1-8BA8-9C152DFF751B}" type="presParOf" srcId="{AF04EB4B-18A0-45FE-9C3B-AE6E82E0FEBD}" destId="{1AF1FCD0-DAC8-4F82-B23C-5DC8F916F9E8}" srcOrd="11" destOrd="0" presId="urn:microsoft.com/office/officeart/2008/layout/VerticalCurvedList"/>
    <dgm:cxn modelId="{FB1AF5A5-18E0-4FEC-92F7-411ABD096B31}" type="presParOf" srcId="{AF04EB4B-18A0-45FE-9C3B-AE6E82E0FEBD}" destId="{E0989DA7-4E4B-48A3-8DF8-C66B4F1693C1}" srcOrd="12" destOrd="0" presId="urn:microsoft.com/office/officeart/2008/layout/VerticalCurvedList"/>
    <dgm:cxn modelId="{E841F7DA-3717-41CF-88F4-FD980CA7F00B}" type="presParOf" srcId="{E0989DA7-4E4B-48A3-8DF8-C66B4F1693C1}" destId="{5EA2C17B-7024-4CB4-9F5B-D0DE7E0BC5A5}" srcOrd="0" destOrd="0" presId="urn:microsoft.com/office/officeart/2008/layout/VerticalCurvedList"/>
    <dgm:cxn modelId="{B262CBCC-F364-489E-9DD6-62C469CC3872}" type="presParOf" srcId="{AF04EB4B-18A0-45FE-9C3B-AE6E82E0FEBD}" destId="{B873E12C-7050-440C-B33B-9305201ECF40}" srcOrd="13" destOrd="0" presId="urn:microsoft.com/office/officeart/2008/layout/VerticalCurvedList"/>
    <dgm:cxn modelId="{130898DA-87CE-4831-A015-5877FA656050}" type="presParOf" srcId="{AF04EB4B-18A0-45FE-9C3B-AE6E82E0FEBD}" destId="{0BDBAA89-7B36-4D06-8793-126E79605B8C}" srcOrd="14" destOrd="0" presId="urn:microsoft.com/office/officeart/2008/layout/VerticalCurvedList"/>
    <dgm:cxn modelId="{227851FF-11A8-4FF9-A9C8-878FF11AAD65}" type="presParOf" srcId="{0BDBAA89-7B36-4D06-8793-126E79605B8C}" destId="{4459462F-2D0C-4CCC-8159-1207EE2038C9}"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и техническое обслуживание сетей уличного освещения  </a:t>
          </a:r>
          <a:r>
            <a:rPr lang="ru-RU" sz="1800" dirty="0">
              <a:solidFill>
                <a:srgbClr val="002060"/>
              </a:solidFill>
              <a:latin typeface="Times New Roman" pitchFamily="18" charset="0"/>
              <a:cs typeface="Times New Roman" pitchFamily="18" charset="0"/>
            </a:rPr>
            <a:t>– 1981,2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Проектирование и монтаж линий уличного освещения Наволокского городского поселения – 823,7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Устройство освещения  детской площадки в городском парке – 440,9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Приобретение светодиодных светильников для уличного освещения – 320,9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CF412E2E-AFC7-4051-B2D2-8F8EB8D1968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Оплата за потребленную электроэнергию для освещения улиц – 3510,5 тыс.руб.- </a:t>
          </a:r>
        </a:p>
      </dgm:t>
    </dgm:pt>
    <dgm:pt modelId="{17E280F8-E3B3-4C7B-93AF-607A709D94A0}" type="parTrans" cxnId="{3A589EC1-A007-4655-AD7E-0FD4351DA2CC}">
      <dgm:prSet/>
      <dgm:spPr/>
      <dgm:t>
        <a:bodyPr/>
        <a:lstStyle/>
        <a:p>
          <a:endParaRPr lang="ru-RU"/>
        </a:p>
      </dgm:t>
    </dgm:pt>
    <dgm:pt modelId="{7A109B3F-A94E-4E2E-9A6B-C9755DF8386B}" type="sibTrans" cxnId="{3A589EC1-A007-4655-AD7E-0FD4351DA2CC}">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5"/>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5"/>
      <dgm:spPr/>
    </dgm:pt>
    <dgm:pt modelId="{9FBE8D94-B585-4A73-B4EF-DD02E90B7C55}" type="pres">
      <dgm:prSet presAssocID="{315699C9-F5A1-4F9E-A9C2-31B6ACCD52EF}" presName="dstNode" presStyleLbl="node1" presStyleIdx="0" presStyleCnt="5"/>
      <dgm:spPr/>
    </dgm:pt>
    <dgm:pt modelId="{BA38E1CD-FD6E-4431-A276-A51AE78A344E}" type="pres">
      <dgm:prSet presAssocID="{D6697977-6FE2-40F5-B910-5DC1316331D7}" presName="text_1" presStyleLbl="node1" presStyleIdx="0" presStyleCnt="5">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5"/>
      <dgm:spPr/>
    </dgm:pt>
    <dgm:pt modelId="{43262B5F-351B-416E-8546-A512A7B3FAD8}" type="pres">
      <dgm:prSet presAssocID="{CF412E2E-AFC7-4051-B2D2-8F8EB8D19687}" presName="text_2" presStyleLbl="node1" presStyleIdx="1" presStyleCnt="5">
        <dgm:presLayoutVars>
          <dgm:bulletEnabled val="1"/>
        </dgm:presLayoutVars>
      </dgm:prSet>
      <dgm:spPr/>
      <dgm:t>
        <a:bodyPr/>
        <a:lstStyle/>
        <a:p>
          <a:endParaRPr lang="ru-RU"/>
        </a:p>
      </dgm:t>
    </dgm:pt>
    <dgm:pt modelId="{D90A869F-CA01-486D-BDD9-8BFD1844F56F}" type="pres">
      <dgm:prSet presAssocID="{CF412E2E-AFC7-4051-B2D2-8F8EB8D19687}" presName="accent_2" presStyleCnt="0"/>
      <dgm:spPr/>
    </dgm:pt>
    <dgm:pt modelId="{509879D4-0579-44A9-B576-4EF9A7E3B47A}" type="pres">
      <dgm:prSet presAssocID="{CF412E2E-AFC7-4051-B2D2-8F8EB8D19687}" presName="accentRepeatNode" presStyleLbl="solidFgAcc1" presStyleIdx="1" presStyleCnt="5"/>
      <dgm:spPr/>
    </dgm:pt>
    <dgm:pt modelId="{A167D5AB-5C78-4C21-82F9-908D3CF330FB}" type="pres">
      <dgm:prSet presAssocID="{492310E2-6157-4381-BECF-CC65768DE3FD}" presName="text_3" presStyleLbl="node1" presStyleIdx="2" presStyleCnt="5">
        <dgm:presLayoutVars>
          <dgm:bulletEnabled val="1"/>
        </dgm:presLayoutVars>
      </dgm:prSet>
      <dgm:spPr/>
      <dgm:t>
        <a:bodyPr/>
        <a:lstStyle/>
        <a:p>
          <a:endParaRPr lang="ru-RU"/>
        </a:p>
      </dgm:t>
    </dgm:pt>
    <dgm:pt modelId="{C141B226-95A6-4B7F-8EBE-1F2C92E00362}" type="pres">
      <dgm:prSet presAssocID="{492310E2-6157-4381-BECF-CC65768DE3FD}" presName="accent_3" presStyleCnt="0"/>
      <dgm:spPr/>
    </dgm:pt>
    <dgm:pt modelId="{5342AECB-5CB5-4A08-9CE7-6DD90A890C3E}" type="pres">
      <dgm:prSet presAssocID="{492310E2-6157-4381-BECF-CC65768DE3FD}" presName="accentRepeatNode" presStyleLbl="solidFgAcc1" presStyleIdx="2" presStyleCnt="5"/>
      <dgm:spPr/>
    </dgm:pt>
    <dgm:pt modelId="{367C6690-2658-4A24-9F03-08752AB6D7A6}" type="pres">
      <dgm:prSet presAssocID="{D1975AAD-FDB2-4E6F-AE2A-4B2F4702BD58}" presName="text_4" presStyleLbl="node1" presStyleIdx="3" presStyleCnt="5">
        <dgm:presLayoutVars>
          <dgm:bulletEnabled val="1"/>
        </dgm:presLayoutVars>
      </dgm:prSet>
      <dgm:spPr/>
      <dgm:t>
        <a:bodyPr/>
        <a:lstStyle/>
        <a:p>
          <a:endParaRPr lang="ru-RU"/>
        </a:p>
      </dgm:t>
    </dgm:pt>
    <dgm:pt modelId="{8F2F3E2F-778F-4EC1-957C-523BBFFE0B05}"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5"/>
      <dgm:spPr/>
    </dgm:pt>
    <dgm:pt modelId="{B8115210-189A-4E13-A907-5F81F318E2C2}" type="pres">
      <dgm:prSet presAssocID="{D5319268-E020-45EB-8A4D-0CD7B9DCB4C3}" presName="text_5" presStyleLbl="node1" presStyleIdx="4" presStyleCnt="5">
        <dgm:presLayoutVars>
          <dgm:bulletEnabled val="1"/>
        </dgm:presLayoutVars>
      </dgm:prSet>
      <dgm:spPr/>
      <dgm:t>
        <a:bodyPr/>
        <a:lstStyle/>
        <a:p>
          <a:endParaRPr lang="ru-RU"/>
        </a:p>
      </dgm:t>
    </dgm:pt>
    <dgm:pt modelId="{656D368F-70DC-4F15-9917-FB8CC9EE9F2C}" type="pres">
      <dgm:prSet presAssocID="{D5319268-E020-45EB-8A4D-0CD7B9DCB4C3}" presName="accent_5" presStyleCnt="0"/>
      <dgm:spPr/>
    </dgm:pt>
    <dgm:pt modelId="{9CCA6A7A-BF9E-4629-9A98-3F52FACD272C}" type="pres">
      <dgm:prSet presAssocID="{D5319268-E020-45EB-8A4D-0CD7B9DCB4C3}" presName="accentRepeatNode" presStyleLbl="solidFgAcc1" presStyleIdx="4" presStyleCnt="5"/>
      <dgm:spPr/>
    </dgm:pt>
  </dgm:ptLst>
  <dgm:cxnLst>
    <dgm:cxn modelId="{478D0FC6-E7CB-4DB2-84B3-2B6E9B33A00A}" type="presOf" srcId="{492310E2-6157-4381-BECF-CC65768DE3FD}" destId="{A167D5AB-5C78-4C21-82F9-908D3CF330FB}" srcOrd="0" destOrd="0" presId="urn:microsoft.com/office/officeart/2008/layout/VerticalCurvedList"/>
    <dgm:cxn modelId="{0DE98FF1-5CD8-4FBA-BBD1-8B8E4BB21C53}" type="presOf" srcId="{D1975AAD-FDB2-4E6F-AE2A-4B2F4702BD58}" destId="{367C6690-2658-4A24-9F03-08752AB6D7A6}" srcOrd="0" destOrd="0" presId="urn:microsoft.com/office/officeart/2008/layout/VerticalCurvedList"/>
    <dgm:cxn modelId="{5E91FE50-7289-40CE-B7D0-1495561C5E07}" srcId="{315699C9-F5A1-4F9E-A9C2-31B6ACCD52EF}" destId="{D5319268-E020-45EB-8A4D-0CD7B9DCB4C3}" srcOrd="4" destOrd="0" parTransId="{B6FD3F0F-F7FE-4B93-B803-4CE1F81BE7DC}" sibTransId="{910C5368-A0C3-4B85-9490-4B84321BC858}"/>
    <dgm:cxn modelId="{1944F1F1-D7F5-4934-95C9-A0DFE8AE7DDB}" srcId="{315699C9-F5A1-4F9E-A9C2-31B6ACCD52EF}" destId="{D6697977-6FE2-40F5-B910-5DC1316331D7}" srcOrd="0" destOrd="0" parTransId="{1064911C-9C4C-425D-8F92-03C0E2696F0E}" sibTransId="{D2A63BA7-4DD9-4D81-B59F-0939833470FD}"/>
    <dgm:cxn modelId="{3A589EC1-A007-4655-AD7E-0FD4351DA2CC}" srcId="{315699C9-F5A1-4F9E-A9C2-31B6ACCD52EF}" destId="{CF412E2E-AFC7-4051-B2D2-8F8EB8D19687}" srcOrd="1" destOrd="0" parTransId="{17E280F8-E3B3-4C7B-93AF-607A709D94A0}" sibTransId="{7A109B3F-A94E-4E2E-9A6B-C9755DF8386B}"/>
    <dgm:cxn modelId="{9EB0F761-F64B-4B7A-ACC6-33E3778148E8}" type="presOf" srcId="{315699C9-F5A1-4F9E-A9C2-31B6ACCD52EF}" destId="{C1768847-A479-40DD-AB73-04B5AE468FE6}" srcOrd="0" destOrd="0" presId="urn:microsoft.com/office/officeart/2008/layout/VerticalCurvedList"/>
    <dgm:cxn modelId="{472CA5BA-782B-4AF0-800A-9C55B0F23CDB}" srcId="{315699C9-F5A1-4F9E-A9C2-31B6ACCD52EF}" destId="{492310E2-6157-4381-BECF-CC65768DE3FD}" srcOrd="2" destOrd="0" parTransId="{4E092AE0-C6FE-44D3-9EF5-EF10CCF97BD1}" sibTransId="{92D0D89B-3EF1-4536-BB55-89A0E6972FCA}"/>
    <dgm:cxn modelId="{928DEF6D-C94A-47D0-97D4-B0ADDCDD139C}" type="presOf" srcId="{D2A63BA7-4DD9-4D81-B59F-0939833470FD}" destId="{19185CE7-8543-41F1-9AE9-6B616CA58444}" srcOrd="0" destOrd="0" presId="urn:microsoft.com/office/officeart/2008/layout/VerticalCurvedList"/>
    <dgm:cxn modelId="{33BE165C-99D3-4991-8374-3F07EC0F057D}" type="presOf" srcId="{CF412E2E-AFC7-4051-B2D2-8F8EB8D19687}" destId="{43262B5F-351B-416E-8546-A512A7B3FAD8}"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724F6F47-67D8-4B29-BBAF-91B644087EF7}" type="presOf" srcId="{D5319268-E020-45EB-8A4D-0CD7B9DCB4C3}" destId="{B8115210-189A-4E13-A907-5F81F318E2C2}" srcOrd="0" destOrd="0" presId="urn:microsoft.com/office/officeart/2008/layout/VerticalCurvedList"/>
    <dgm:cxn modelId="{72A9656D-9766-4DFA-94A3-A2A0A040125D}" type="presOf" srcId="{D6697977-6FE2-40F5-B910-5DC1316331D7}" destId="{BA38E1CD-FD6E-4431-A276-A51AE78A344E}" srcOrd="0" destOrd="0" presId="urn:microsoft.com/office/officeart/2008/layout/VerticalCurvedList"/>
    <dgm:cxn modelId="{25EDD2AD-99AD-4CA6-B8D5-5C467190B0F3}" type="presParOf" srcId="{C1768847-A479-40DD-AB73-04B5AE468FE6}" destId="{AF04EB4B-18A0-45FE-9C3B-AE6E82E0FEBD}" srcOrd="0" destOrd="0" presId="urn:microsoft.com/office/officeart/2008/layout/VerticalCurvedList"/>
    <dgm:cxn modelId="{79A9F5E7-5865-41D3-A033-84470C475780}" type="presParOf" srcId="{AF04EB4B-18A0-45FE-9C3B-AE6E82E0FEBD}" destId="{5C7A0B86-63F1-4C07-BC1A-7C0FB584BB2A}" srcOrd="0" destOrd="0" presId="urn:microsoft.com/office/officeart/2008/layout/VerticalCurvedList"/>
    <dgm:cxn modelId="{63319CE1-6653-429E-B1DB-AB80A5F54320}" type="presParOf" srcId="{5C7A0B86-63F1-4C07-BC1A-7C0FB584BB2A}" destId="{3BD598F3-F25A-4F42-BEED-E1D976A31EDD}" srcOrd="0" destOrd="0" presId="urn:microsoft.com/office/officeart/2008/layout/VerticalCurvedList"/>
    <dgm:cxn modelId="{96F25978-8037-406C-AF80-1D091C05E88E}" type="presParOf" srcId="{5C7A0B86-63F1-4C07-BC1A-7C0FB584BB2A}" destId="{19185CE7-8543-41F1-9AE9-6B616CA58444}" srcOrd="1" destOrd="0" presId="urn:microsoft.com/office/officeart/2008/layout/VerticalCurvedList"/>
    <dgm:cxn modelId="{618AE7EA-36E6-4F02-908D-9D65C5A95F81}" type="presParOf" srcId="{5C7A0B86-63F1-4C07-BC1A-7C0FB584BB2A}" destId="{A1481B2D-3761-4797-BEB6-284CA48B147D}" srcOrd="2" destOrd="0" presId="urn:microsoft.com/office/officeart/2008/layout/VerticalCurvedList"/>
    <dgm:cxn modelId="{DD7FEE02-08E9-46B3-8B94-30C59C0BDE55}" type="presParOf" srcId="{5C7A0B86-63F1-4C07-BC1A-7C0FB584BB2A}" destId="{9FBE8D94-B585-4A73-B4EF-DD02E90B7C55}" srcOrd="3" destOrd="0" presId="urn:microsoft.com/office/officeart/2008/layout/VerticalCurvedList"/>
    <dgm:cxn modelId="{6BF8579E-E792-4A0D-A178-57D0F3403582}" type="presParOf" srcId="{AF04EB4B-18A0-45FE-9C3B-AE6E82E0FEBD}" destId="{BA38E1CD-FD6E-4431-A276-A51AE78A344E}" srcOrd="1" destOrd="0" presId="urn:microsoft.com/office/officeart/2008/layout/VerticalCurvedList"/>
    <dgm:cxn modelId="{1C18A5E7-6326-4493-9C3B-150AD4CE3A8F}" type="presParOf" srcId="{AF04EB4B-18A0-45FE-9C3B-AE6E82E0FEBD}" destId="{EF2786C8-ED75-425E-A440-8AEC9A31FBD0}" srcOrd="2" destOrd="0" presId="urn:microsoft.com/office/officeart/2008/layout/VerticalCurvedList"/>
    <dgm:cxn modelId="{D81B50D0-E475-4C50-AF3F-36171197C1E2}" type="presParOf" srcId="{EF2786C8-ED75-425E-A440-8AEC9A31FBD0}" destId="{052F6C1F-EB67-4700-AA9B-912E0BCD417F}" srcOrd="0" destOrd="0" presId="urn:microsoft.com/office/officeart/2008/layout/VerticalCurvedList"/>
    <dgm:cxn modelId="{83A18E43-36C2-4AD7-B331-5DB7F09C920D}" type="presParOf" srcId="{AF04EB4B-18A0-45FE-9C3B-AE6E82E0FEBD}" destId="{43262B5F-351B-416E-8546-A512A7B3FAD8}" srcOrd="3" destOrd="0" presId="urn:microsoft.com/office/officeart/2008/layout/VerticalCurvedList"/>
    <dgm:cxn modelId="{8F91CEB7-2257-4345-A9BE-DEEE4AFA1252}" type="presParOf" srcId="{AF04EB4B-18A0-45FE-9C3B-AE6E82E0FEBD}" destId="{D90A869F-CA01-486D-BDD9-8BFD1844F56F}" srcOrd="4" destOrd="0" presId="urn:microsoft.com/office/officeart/2008/layout/VerticalCurvedList"/>
    <dgm:cxn modelId="{B6CF7E6A-2A33-41A0-AE3B-FB6FD7078D6D}" type="presParOf" srcId="{D90A869F-CA01-486D-BDD9-8BFD1844F56F}" destId="{509879D4-0579-44A9-B576-4EF9A7E3B47A}" srcOrd="0" destOrd="0" presId="urn:microsoft.com/office/officeart/2008/layout/VerticalCurvedList"/>
    <dgm:cxn modelId="{340A0092-262E-44B8-B851-9493DE88FFD8}" type="presParOf" srcId="{AF04EB4B-18A0-45FE-9C3B-AE6E82E0FEBD}" destId="{A167D5AB-5C78-4C21-82F9-908D3CF330FB}" srcOrd="5" destOrd="0" presId="urn:microsoft.com/office/officeart/2008/layout/VerticalCurvedList"/>
    <dgm:cxn modelId="{CD5C5073-6EFD-4BAF-B172-08CAE07B94D7}" type="presParOf" srcId="{AF04EB4B-18A0-45FE-9C3B-AE6E82E0FEBD}" destId="{C141B226-95A6-4B7F-8EBE-1F2C92E00362}" srcOrd="6" destOrd="0" presId="urn:microsoft.com/office/officeart/2008/layout/VerticalCurvedList"/>
    <dgm:cxn modelId="{31057249-9E4A-4C4B-B4F9-3458A8B3C1A2}" type="presParOf" srcId="{C141B226-95A6-4B7F-8EBE-1F2C92E00362}" destId="{5342AECB-5CB5-4A08-9CE7-6DD90A890C3E}" srcOrd="0" destOrd="0" presId="urn:microsoft.com/office/officeart/2008/layout/VerticalCurvedList"/>
    <dgm:cxn modelId="{F9541489-7784-424C-94AA-F65B26BE6FF8}" type="presParOf" srcId="{AF04EB4B-18A0-45FE-9C3B-AE6E82E0FEBD}" destId="{367C6690-2658-4A24-9F03-08752AB6D7A6}" srcOrd="7" destOrd="0" presId="urn:microsoft.com/office/officeart/2008/layout/VerticalCurvedList"/>
    <dgm:cxn modelId="{DC4DB3E0-620B-4F49-A4F4-0108286F1ADC}" type="presParOf" srcId="{AF04EB4B-18A0-45FE-9C3B-AE6E82E0FEBD}" destId="{8F2F3E2F-778F-4EC1-957C-523BBFFE0B05}" srcOrd="8" destOrd="0" presId="urn:microsoft.com/office/officeart/2008/layout/VerticalCurvedList"/>
    <dgm:cxn modelId="{05C82DE6-7198-4CED-AE0C-6858F6579445}" type="presParOf" srcId="{8F2F3E2F-778F-4EC1-957C-523BBFFE0B05}" destId="{1700BC00-DC0E-4C9B-BC51-5F75907F6CED}" srcOrd="0" destOrd="0" presId="urn:microsoft.com/office/officeart/2008/layout/VerticalCurvedList"/>
    <dgm:cxn modelId="{EE700924-05A4-43DC-9A72-CC7077DEB9C3}" type="presParOf" srcId="{AF04EB4B-18A0-45FE-9C3B-AE6E82E0FEBD}" destId="{B8115210-189A-4E13-A907-5F81F318E2C2}" srcOrd="9" destOrd="0" presId="urn:microsoft.com/office/officeart/2008/layout/VerticalCurvedList"/>
    <dgm:cxn modelId="{AAF4B55D-E065-4558-BA7E-2AB006DBD009}" type="presParOf" srcId="{AF04EB4B-18A0-45FE-9C3B-AE6E82E0FEBD}" destId="{656D368F-70DC-4F15-9917-FB8CC9EE9F2C}" srcOrd="10" destOrd="0" presId="urn:microsoft.com/office/officeart/2008/layout/VerticalCurvedList"/>
    <dgm:cxn modelId="{5BF8D3DB-95AB-4405-9CA6-AAC160475A19}" type="presParOf" srcId="{656D368F-70DC-4F15-9917-FB8CC9EE9F2C}" destId="{9CCA6A7A-BF9E-4629-9A98-3F52FACD272C}"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в надлежащем состоянии территории поселения </a:t>
          </a:r>
          <a:r>
            <a:rPr lang="ru-RU" sz="1800" dirty="0">
              <a:solidFill>
                <a:srgbClr val="002060"/>
              </a:solidFill>
              <a:latin typeface="Times New Roman" pitchFamily="18" charset="0"/>
              <a:cs typeface="Times New Roman" pitchFamily="18" charset="0"/>
            </a:rPr>
            <a:t>– 4760,0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Выпиловка, </a:t>
          </a:r>
          <a:r>
            <a:rPr lang="ru-RU" sz="1800" dirty="0" err="1">
              <a:solidFill>
                <a:srgbClr val="002060"/>
              </a:solidFill>
              <a:latin typeface="Times New Roman" pitchFamily="18" charset="0"/>
              <a:cs typeface="Times New Roman" pitchFamily="18" charset="0"/>
            </a:rPr>
            <a:t>кронирование</a:t>
          </a:r>
          <a:r>
            <a:rPr lang="ru-RU" sz="1800" dirty="0">
              <a:solidFill>
                <a:srgbClr val="002060"/>
              </a:solidFill>
              <a:latin typeface="Times New Roman" pitchFamily="18" charset="0"/>
              <a:cs typeface="Times New Roman" pitchFamily="18" charset="0"/>
            </a:rPr>
            <a:t> деревьев, вывоз веток – 436,2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Ликвидация несанкционированных свалок – 66,1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Текущий ремонт и благоустройство прилегающей территории обелисков, ремонт стел – 414,5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09961BA4-6DFC-47BD-83E2-A780093E17B0}">
      <dgm:prSet phldrT="[Текст]" custT="1"/>
      <dgm:spPr/>
      <dgm:t>
        <a:bodyPr/>
        <a:lstStyle/>
        <a:p>
          <a:r>
            <a:rPr lang="ru-RU" sz="1800" dirty="0">
              <a:solidFill>
                <a:srgbClr val="002060"/>
              </a:solidFill>
              <a:latin typeface="Times New Roman" pitchFamily="18" charset="0"/>
              <a:cs typeface="Times New Roman" pitchFamily="18" charset="0"/>
            </a:rPr>
            <a:t>Ремонт мостового перехода по ул.Пригородная г.Наволоки – 59,4 тыс.руб.</a:t>
          </a:r>
        </a:p>
      </dgm:t>
    </dgm:pt>
    <dgm:pt modelId="{97E20582-295D-4AE9-BB25-51038249385D}" type="parTrans" cxnId="{9FDD6504-C489-4957-B440-D82150661380}">
      <dgm:prSet/>
      <dgm:spPr/>
      <dgm:t>
        <a:bodyPr/>
        <a:lstStyle/>
        <a:p>
          <a:endParaRPr lang="ru-RU"/>
        </a:p>
      </dgm:t>
    </dgm:pt>
    <dgm:pt modelId="{8A7DF0CB-D57C-467D-A9E6-8312480303BC}" type="sibTrans" cxnId="{9FDD6504-C489-4957-B440-D82150661380}">
      <dgm:prSet/>
      <dgm:spPr/>
      <dgm:t>
        <a:bodyPr/>
        <a:lstStyle/>
        <a:p>
          <a:endParaRPr lang="ru-RU"/>
        </a:p>
      </dgm:t>
    </dgm:pt>
    <dgm:pt modelId="{E085766E-0C9A-4558-B50C-FB435E9BC1C4}">
      <dgm:prSet phldrT="[Текст]" custT="1"/>
      <dgm:spPr/>
      <dgm:t>
        <a:bodyPr/>
        <a:lstStyle/>
        <a:p>
          <a:r>
            <a:rPr lang="ru-RU" sz="1800" dirty="0">
              <a:solidFill>
                <a:srgbClr val="002060"/>
              </a:solidFill>
              <a:latin typeface="Times New Roman" pitchFamily="18" charset="0"/>
              <a:cs typeface="Times New Roman" pitchFamily="18" charset="0"/>
            </a:rPr>
            <a:t>Благоустройство территории у д.25 по ул.Спортивная г.Наволоки – 96,1 тыс.руб.</a:t>
          </a:r>
        </a:p>
      </dgm:t>
    </dgm:pt>
    <dgm:pt modelId="{8AE1B974-8DD9-4B30-BB65-2D20450EF5DD}" type="parTrans" cxnId="{8E593B31-C522-4C90-8414-5F0E9FEFE98A}">
      <dgm:prSet/>
      <dgm:spPr/>
      <dgm:t>
        <a:bodyPr/>
        <a:lstStyle/>
        <a:p>
          <a:endParaRPr lang="ru-RU"/>
        </a:p>
      </dgm:t>
    </dgm:pt>
    <dgm:pt modelId="{A10E2951-4C69-4B0C-9093-70FDB69C0491}" type="sibTrans" cxnId="{8E593B31-C522-4C90-8414-5F0E9FEFE98A}">
      <dgm:prSet/>
      <dgm:spPr/>
      <dgm:t>
        <a:bodyPr/>
        <a:lstStyle/>
        <a:p>
          <a:endParaRPr lang="ru-RU"/>
        </a:p>
      </dgm:t>
    </dgm:pt>
    <dgm:pt modelId="{B15FBD24-1977-472F-8963-70B2E2F07E5B}">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городского пляжа, городского кладбища – 1393,3 тыс.руб.  </a:t>
          </a:r>
          <a:endParaRPr lang="ru-RU" sz="1800" dirty="0">
            <a:solidFill>
              <a:srgbClr val="002060"/>
            </a:solidFill>
            <a:latin typeface="Times New Roman" pitchFamily="18" charset="0"/>
            <a:cs typeface="Times New Roman" pitchFamily="18" charset="0"/>
          </a:endParaRPr>
        </a:p>
      </dgm:t>
    </dgm:pt>
    <dgm:pt modelId="{7A0E56A8-F7D2-4FB7-80D8-25C54C5B08AD}" type="parTrans" cxnId="{7944FABF-6291-4201-B013-BEAD7B6CF65C}">
      <dgm:prSet/>
      <dgm:spPr/>
      <dgm:t>
        <a:bodyPr/>
        <a:lstStyle/>
        <a:p>
          <a:endParaRPr lang="ru-RU"/>
        </a:p>
      </dgm:t>
    </dgm:pt>
    <dgm:pt modelId="{916CE3D7-0337-430F-B730-01E89A45F079}" type="sibTrans" cxnId="{7944FABF-6291-4201-B013-BEAD7B6CF65C}">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custScaleY="98370">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C9BF8914-AE5A-482F-A9A0-B40D0BF5D9EF}" type="pres">
      <dgm:prSet presAssocID="{B15FBD24-1977-472F-8963-70B2E2F07E5B}" presName="text_2" presStyleLbl="node1" presStyleIdx="1" presStyleCnt="7" custScaleY="119849">
        <dgm:presLayoutVars>
          <dgm:bulletEnabled val="1"/>
        </dgm:presLayoutVars>
      </dgm:prSet>
      <dgm:spPr/>
      <dgm:t>
        <a:bodyPr/>
        <a:lstStyle/>
        <a:p>
          <a:endParaRPr lang="ru-RU"/>
        </a:p>
      </dgm:t>
    </dgm:pt>
    <dgm:pt modelId="{F97729FD-CD7E-494D-B455-DDBC719BE577}" type="pres">
      <dgm:prSet presAssocID="{B15FBD24-1977-472F-8963-70B2E2F07E5B}" presName="accent_2" presStyleCnt="0"/>
      <dgm:spPr/>
    </dgm:pt>
    <dgm:pt modelId="{C3BBF4EB-24B7-47FF-970E-C43688EFA163}" type="pres">
      <dgm:prSet presAssocID="{B15FBD24-1977-472F-8963-70B2E2F07E5B}" presName="accentRepeatNode" presStyleLbl="solidFgAcc1" presStyleIdx="1" presStyleCnt="7"/>
      <dgm:spPr/>
    </dgm:pt>
    <dgm:pt modelId="{2149A1B6-2037-42DE-BCCF-90EAD37E2B4E}" type="pres">
      <dgm:prSet presAssocID="{492310E2-6157-4381-BECF-CC65768DE3FD}" presName="text_3" presStyleLbl="node1" presStyleIdx="2" presStyleCnt="7">
        <dgm:presLayoutVars>
          <dgm:bulletEnabled val="1"/>
        </dgm:presLayoutVars>
      </dgm:prSet>
      <dgm:spPr/>
      <dgm:t>
        <a:bodyPr/>
        <a:lstStyle/>
        <a:p>
          <a:endParaRPr lang="ru-RU"/>
        </a:p>
      </dgm:t>
    </dgm:pt>
    <dgm:pt modelId="{A4D34123-0D11-4C83-BEA9-3EB8DA688487}" type="pres">
      <dgm:prSet presAssocID="{492310E2-6157-4381-BECF-CC65768DE3FD}" presName="accent_3" presStyleCnt="0"/>
      <dgm:spPr/>
    </dgm:pt>
    <dgm:pt modelId="{5342AECB-5CB5-4A08-9CE7-6DD90A890C3E}" type="pres">
      <dgm:prSet presAssocID="{492310E2-6157-4381-BECF-CC65768DE3FD}" presName="accentRepeatNode" presStyleLbl="solidFgAcc1" presStyleIdx="2" presStyleCnt="7"/>
      <dgm:spPr/>
    </dgm:pt>
    <dgm:pt modelId="{26A077AB-40F5-419B-98B7-4FE9751D0E77}" type="pres">
      <dgm:prSet presAssocID="{D1975AAD-FDB2-4E6F-AE2A-4B2F4702BD58}" presName="text_4" presStyleLbl="node1" presStyleIdx="3" presStyleCnt="7">
        <dgm:presLayoutVars>
          <dgm:bulletEnabled val="1"/>
        </dgm:presLayoutVars>
      </dgm:prSet>
      <dgm:spPr/>
      <dgm:t>
        <a:bodyPr/>
        <a:lstStyle/>
        <a:p>
          <a:endParaRPr lang="ru-RU"/>
        </a:p>
      </dgm:t>
    </dgm:pt>
    <dgm:pt modelId="{3C0D860D-B2CA-4000-9F16-B1402874A7D2}" type="pres">
      <dgm:prSet presAssocID="{D1975AAD-FDB2-4E6F-AE2A-4B2F4702BD58}" presName="accent_4" presStyleCnt="0"/>
      <dgm:spPr/>
    </dgm:pt>
    <dgm:pt modelId="{1700BC00-DC0E-4C9B-BC51-5F75907F6CED}" type="pres">
      <dgm:prSet presAssocID="{D1975AAD-FDB2-4E6F-AE2A-4B2F4702BD58}" presName="accentRepeatNode" presStyleLbl="solidFgAcc1" presStyleIdx="3" presStyleCnt="7"/>
      <dgm:spPr/>
    </dgm:pt>
    <dgm:pt modelId="{2B8C2581-E90E-475E-8741-AF9BDF94AFA5}" type="pres">
      <dgm:prSet presAssocID="{D5319268-E020-45EB-8A4D-0CD7B9DCB4C3}" presName="text_5" presStyleLbl="node1" presStyleIdx="4" presStyleCnt="7">
        <dgm:presLayoutVars>
          <dgm:bulletEnabled val="1"/>
        </dgm:presLayoutVars>
      </dgm:prSet>
      <dgm:spPr/>
      <dgm:t>
        <a:bodyPr/>
        <a:lstStyle/>
        <a:p>
          <a:endParaRPr lang="ru-RU"/>
        </a:p>
      </dgm:t>
    </dgm:pt>
    <dgm:pt modelId="{D356A547-C316-471B-BE2E-AF9A666BFE9A}" type="pres">
      <dgm:prSet presAssocID="{D5319268-E020-45EB-8A4D-0CD7B9DCB4C3}" presName="accent_5" presStyleCnt="0"/>
      <dgm:spPr/>
    </dgm:pt>
    <dgm:pt modelId="{9CCA6A7A-BF9E-4629-9A98-3F52FACD272C}" type="pres">
      <dgm:prSet presAssocID="{D5319268-E020-45EB-8A4D-0CD7B9DCB4C3}" presName="accentRepeatNode" presStyleLbl="solidFgAcc1" presStyleIdx="4" presStyleCnt="7"/>
      <dgm:spPr/>
    </dgm:pt>
    <dgm:pt modelId="{095A9839-9489-4800-AD98-A93689644895}" type="pres">
      <dgm:prSet presAssocID="{09961BA4-6DFC-47BD-83E2-A780093E17B0}" presName="text_6" presStyleLbl="node1" presStyleIdx="5" presStyleCnt="7">
        <dgm:presLayoutVars>
          <dgm:bulletEnabled val="1"/>
        </dgm:presLayoutVars>
      </dgm:prSet>
      <dgm:spPr/>
      <dgm:t>
        <a:bodyPr/>
        <a:lstStyle/>
        <a:p>
          <a:endParaRPr lang="ru-RU"/>
        </a:p>
      </dgm:t>
    </dgm:pt>
    <dgm:pt modelId="{5C118F38-058E-4B66-BCB9-134D27C131B0}" type="pres">
      <dgm:prSet presAssocID="{09961BA4-6DFC-47BD-83E2-A780093E17B0}" presName="accent_6" presStyleCnt="0"/>
      <dgm:spPr/>
    </dgm:pt>
    <dgm:pt modelId="{C32DB747-6174-4EC6-8FD0-6A9ED6B3FDC6}" type="pres">
      <dgm:prSet presAssocID="{09961BA4-6DFC-47BD-83E2-A780093E17B0}" presName="accentRepeatNode" presStyleLbl="solidFgAcc1" presStyleIdx="5" presStyleCnt="7"/>
      <dgm:spPr/>
    </dgm:pt>
    <dgm:pt modelId="{D329CCB0-0E34-4A43-B789-FB0DD9418E66}" type="pres">
      <dgm:prSet presAssocID="{E085766E-0C9A-4558-B50C-FB435E9BC1C4}" presName="text_7" presStyleLbl="node1" presStyleIdx="6" presStyleCnt="7">
        <dgm:presLayoutVars>
          <dgm:bulletEnabled val="1"/>
        </dgm:presLayoutVars>
      </dgm:prSet>
      <dgm:spPr/>
      <dgm:t>
        <a:bodyPr/>
        <a:lstStyle/>
        <a:p>
          <a:endParaRPr lang="ru-RU"/>
        </a:p>
      </dgm:t>
    </dgm:pt>
    <dgm:pt modelId="{6DFA3987-01BB-47C9-9CEC-DA219BFC3FEA}" type="pres">
      <dgm:prSet presAssocID="{E085766E-0C9A-4558-B50C-FB435E9BC1C4}" presName="accent_7" presStyleCnt="0"/>
      <dgm:spPr/>
    </dgm:pt>
    <dgm:pt modelId="{DF0A7171-3F2A-4878-A68A-F3B8EAE2A71D}" type="pres">
      <dgm:prSet presAssocID="{E085766E-0C9A-4558-B50C-FB435E9BC1C4}" presName="accentRepeatNode" presStyleLbl="solidFgAcc1" presStyleIdx="6" presStyleCnt="7"/>
      <dgm:spPr/>
    </dgm:pt>
  </dgm:ptLst>
  <dgm:cxnLst>
    <dgm:cxn modelId="{8E593B31-C522-4C90-8414-5F0E9FEFE98A}" srcId="{315699C9-F5A1-4F9E-A9C2-31B6ACCD52EF}" destId="{E085766E-0C9A-4558-B50C-FB435E9BC1C4}" srcOrd="6" destOrd="0" parTransId="{8AE1B974-8DD9-4B30-BB65-2D20450EF5DD}" sibTransId="{A10E2951-4C69-4B0C-9093-70FDB69C0491}"/>
    <dgm:cxn modelId="{5E91FE50-7289-40CE-B7D0-1495561C5E07}" srcId="{315699C9-F5A1-4F9E-A9C2-31B6ACCD52EF}" destId="{D5319268-E020-45EB-8A4D-0CD7B9DCB4C3}" srcOrd="4" destOrd="0" parTransId="{B6FD3F0F-F7FE-4B93-B803-4CE1F81BE7DC}" sibTransId="{910C5368-A0C3-4B85-9490-4B84321BC858}"/>
    <dgm:cxn modelId="{1944F1F1-D7F5-4934-95C9-A0DFE8AE7DDB}" srcId="{315699C9-F5A1-4F9E-A9C2-31B6ACCD52EF}" destId="{D6697977-6FE2-40F5-B910-5DC1316331D7}" srcOrd="0" destOrd="0" parTransId="{1064911C-9C4C-425D-8F92-03C0E2696F0E}" sibTransId="{D2A63BA7-4DD9-4D81-B59F-0939833470FD}"/>
    <dgm:cxn modelId="{B225D973-232E-4730-81C7-62D73D968432}" type="presOf" srcId="{E085766E-0C9A-4558-B50C-FB435E9BC1C4}" destId="{D329CCB0-0E34-4A43-B789-FB0DD9418E66}" srcOrd="0" destOrd="0" presId="urn:microsoft.com/office/officeart/2008/layout/VerticalCurvedList"/>
    <dgm:cxn modelId="{DB02045A-293D-4E39-AE2E-380B450030F5}" type="presOf" srcId="{D6697977-6FE2-40F5-B910-5DC1316331D7}" destId="{BA38E1CD-FD6E-4431-A276-A51AE78A344E}" srcOrd="0" destOrd="0" presId="urn:microsoft.com/office/officeart/2008/layout/VerticalCurvedList"/>
    <dgm:cxn modelId="{8CB67EB0-0A21-42EF-98B6-0D4A784C9952}" type="presOf" srcId="{D2A63BA7-4DD9-4D81-B59F-0939833470FD}" destId="{19185CE7-8543-41F1-9AE9-6B616CA58444}" srcOrd="0" destOrd="0" presId="urn:microsoft.com/office/officeart/2008/layout/VerticalCurvedList"/>
    <dgm:cxn modelId="{E078C3A2-9442-4F62-84E3-66EBBC9F18D7}" type="presOf" srcId="{315699C9-F5A1-4F9E-A9C2-31B6ACCD52EF}" destId="{C1768847-A479-40DD-AB73-04B5AE468FE6}" srcOrd="0" destOrd="0" presId="urn:microsoft.com/office/officeart/2008/layout/VerticalCurvedList"/>
    <dgm:cxn modelId="{7944FABF-6291-4201-B013-BEAD7B6CF65C}" srcId="{315699C9-F5A1-4F9E-A9C2-31B6ACCD52EF}" destId="{B15FBD24-1977-472F-8963-70B2E2F07E5B}" srcOrd="1" destOrd="0" parTransId="{7A0E56A8-F7D2-4FB7-80D8-25C54C5B08AD}" sibTransId="{916CE3D7-0337-430F-B730-01E89A45F079}"/>
    <dgm:cxn modelId="{3CD05BF0-ED50-44A7-B955-83217EA9EA47}" type="presOf" srcId="{B15FBD24-1977-472F-8963-70B2E2F07E5B}" destId="{C9BF8914-AE5A-482F-A9A0-B40D0BF5D9EF}" srcOrd="0" destOrd="0" presId="urn:microsoft.com/office/officeart/2008/layout/VerticalCurvedList"/>
    <dgm:cxn modelId="{472CA5BA-782B-4AF0-800A-9C55B0F23CDB}" srcId="{315699C9-F5A1-4F9E-A9C2-31B6ACCD52EF}" destId="{492310E2-6157-4381-BECF-CC65768DE3FD}" srcOrd="2" destOrd="0" parTransId="{4E092AE0-C6FE-44D3-9EF5-EF10CCF97BD1}" sibTransId="{92D0D89B-3EF1-4536-BB55-89A0E6972FCA}"/>
    <dgm:cxn modelId="{58E71311-0375-4C01-9DF8-049AD7714E6E}" type="presOf" srcId="{492310E2-6157-4381-BECF-CC65768DE3FD}" destId="{2149A1B6-2037-42DE-BCCF-90EAD37E2B4E}" srcOrd="0" destOrd="0" presId="urn:microsoft.com/office/officeart/2008/layout/VerticalCurvedList"/>
    <dgm:cxn modelId="{9FDD6504-C489-4957-B440-D82150661380}" srcId="{315699C9-F5A1-4F9E-A9C2-31B6ACCD52EF}" destId="{09961BA4-6DFC-47BD-83E2-A780093E17B0}" srcOrd="5" destOrd="0" parTransId="{97E20582-295D-4AE9-BB25-51038249385D}" sibTransId="{8A7DF0CB-D57C-467D-A9E6-8312480303BC}"/>
    <dgm:cxn modelId="{E7A20A05-571A-4C62-B12E-AC4E390B1969}" type="presOf" srcId="{D1975AAD-FDB2-4E6F-AE2A-4B2F4702BD58}" destId="{26A077AB-40F5-419B-98B7-4FE9751D0E77}" srcOrd="0" destOrd="0" presId="urn:microsoft.com/office/officeart/2008/layout/VerticalCurvedList"/>
    <dgm:cxn modelId="{C571D608-7BE1-4F09-8676-126719D0E946}" type="presOf" srcId="{09961BA4-6DFC-47BD-83E2-A780093E17B0}" destId="{095A9839-9489-4800-AD98-A93689644895}" srcOrd="0" destOrd="0" presId="urn:microsoft.com/office/officeart/2008/layout/VerticalCurvedList"/>
    <dgm:cxn modelId="{1A14FB49-DD71-44DF-BEAE-BDE3BAD27B44}" type="presOf" srcId="{D5319268-E020-45EB-8A4D-0CD7B9DCB4C3}" destId="{2B8C2581-E90E-475E-8741-AF9BDF94AFA5}" srcOrd="0" destOrd="0" presId="urn:microsoft.com/office/officeart/2008/layout/VerticalCurvedList"/>
    <dgm:cxn modelId="{4058C186-65C9-4B9E-B850-A10915981040}" srcId="{315699C9-F5A1-4F9E-A9C2-31B6ACCD52EF}" destId="{D1975AAD-FDB2-4E6F-AE2A-4B2F4702BD58}" srcOrd="3" destOrd="0" parTransId="{B2131C15-CCBA-4A35-883D-C4825C6F89AA}" sibTransId="{C1D35FD1-F35F-4AF7-9CD3-10C9694ED40D}"/>
    <dgm:cxn modelId="{93121AAD-8138-4417-9CB3-3F7053E367FC}" type="presParOf" srcId="{C1768847-A479-40DD-AB73-04B5AE468FE6}" destId="{AF04EB4B-18A0-45FE-9C3B-AE6E82E0FEBD}" srcOrd="0" destOrd="0" presId="urn:microsoft.com/office/officeart/2008/layout/VerticalCurvedList"/>
    <dgm:cxn modelId="{EEB6699B-AA36-484B-AC24-3DBF4E789C21}" type="presParOf" srcId="{AF04EB4B-18A0-45FE-9C3B-AE6E82E0FEBD}" destId="{5C7A0B86-63F1-4C07-BC1A-7C0FB584BB2A}" srcOrd="0" destOrd="0" presId="urn:microsoft.com/office/officeart/2008/layout/VerticalCurvedList"/>
    <dgm:cxn modelId="{C782E5E5-6FE1-4FCC-8452-D87C3317882F}" type="presParOf" srcId="{5C7A0B86-63F1-4C07-BC1A-7C0FB584BB2A}" destId="{3BD598F3-F25A-4F42-BEED-E1D976A31EDD}" srcOrd="0" destOrd="0" presId="urn:microsoft.com/office/officeart/2008/layout/VerticalCurvedList"/>
    <dgm:cxn modelId="{976771CC-DBC1-4814-BFBB-352424E9803F}" type="presParOf" srcId="{5C7A0B86-63F1-4C07-BC1A-7C0FB584BB2A}" destId="{19185CE7-8543-41F1-9AE9-6B616CA58444}" srcOrd="1" destOrd="0" presId="urn:microsoft.com/office/officeart/2008/layout/VerticalCurvedList"/>
    <dgm:cxn modelId="{0506BEF4-FF7A-492F-BA1D-CE911F6FF04D}" type="presParOf" srcId="{5C7A0B86-63F1-4C07-BC1A-7C0FB584BB2A}" destId="{A1481B2D-3761-4797-BEB6-284CA48B147D}" srcOrd="2" destOrd="0" presId="urn:microsoft.com/office/officeart/2008/layout/VerticalCurvedList"/>
    <dgm:cxn modelId="{EC5D4DB9-95F0-43CE-B586-933C4FAC9625}" type="presParOf" srcId="{5C7A0B86-63F1-4C07-BC1A-7C0FB584BB2A}" destId="{9FBE8D94-B585-4A73-B4EF-DD02E90B7C55}" srcOrd="3" destOrd="0" presId="urn:microsoft.com/office/officeart/2008/layout/VerticalCurvedList"/>
    <dgm:cxn modelId="{53EFE399-09D7-4C34-A033-55FBB42C7B3C}" type="presParOf" srcId="{AF04EB4B-18A0-45FE-9C3B-AE6E82E0FEBD}" destId="{BA38E1CD-FD6E-4431-A276-A51AE78A344E}" srcOrd="1" destOrd="0" presId="urn:microsoft.com/office/officeart/2008/layout/VerticalCurvedList"/>
    <dgm:cxn modelId="{85496429-35CE-459F-96D3-EB5E3D1ACDC7}" type="presParOf" srcId="{AF04EB4B-18A0-45FE-9C3B-AE6E82E0FEBD}" destId="{EF2786C8-ED75-425E-A440-8AEC9A31FBD0}" srcOrd="2" destOrd="0" presId="urn:microsoft.com/office/officeart/2008/layout/VerticalCurvedList"/>
    <dgm:cxn modelId="{74D9216F-CE54-4319-AD3D-B9C90C53907E}" type="presParOf" srcId="{EF2786C8-ED75-425E-A440-8AEC9A31FBD0}" destId="{052F6C1F-EB67-4700-AA9B-912E0BCD417F}" srcOrd="0" destOrd="0" presId="urn:microsoft.com/office/officeart/2008/layout/VerticalCurvedList"/>
    <dgm:cxn modelId="{FE2A2790-077B-4C92-AC3A-50DD52E1DF10}" type="presParOf" srcId="{AF04EB4B-18A0-45FE-9C3B-AE6E82E0FEBD}" destId="{C9BF8914-AE5A-482F-A9A0-B40D0BF5D9EF}" srcOrd="3" destOrd="0" presId="urn:microsoft.com/office/officeart/2008/layout/VerticalCurvedList"/>
    <dgm:cxn modelId="{05045908-DB69-4037-9F8A-638AF318FD50}" type="presParOf" srcId="{AF04EB4B-18A0-45FE-9C3B-AE6E82E0FEBD}" destId="{F97729FD-CD7E-494D-B455-DDBC719BE577}" srcOrd="4" destOrd="0" presId="urn:microsoft.com/office/officeart/2008/layout/VerticalCurvedList"/>
    <dgm:cxn modelId="{325E4D39-9C19-4AE2-B515-E910CE5CE53A}" type="presParOf" srcId="{F97729FD-CD7E-494D-B455-DDBC719BE577}" destId="{C3BBF4EB-24B7-47FF-970E-C43688EFA163}" srcOrd="0" destOrd="0" presId="urn:microsoft.com/office/officeart/2008/layout/VerticalCurvedList"/>
    <dgm:cxn modelId="{EE73BA35-83A0-4968-AA16-80173AB2DB65}" type="presParOf" srcId="{AF04EB4B-18A0-45FE-9C3B-AE6E82E0FEBD}" destId="{2149A1B6-2037-42DE-BCCF-90EAD37E2B4E}" srcOrd="5" destOrd="0" presId="urn:microsoft.com/office/officeart/2008/layout/VerticalCurvedList"/>
    <dgm:cxn modelId="{5727FA4F-1909-4F49-A174-071BE3CED2BB}" type="presParOf" srcId="{AF04EB4B-18A0-45FE-9C3B-AE6E82E0FEBD}" destId="{A4D34123-0D11-4C83-BEA9-3EB8DA688487}" srcOrd="6" destOrd="0" presId="urn:microsoft.com/office/officeart/2008/layout/VerticalCurvedList"/>
    <dgm:cxn modelId="{D5A7CC2D-D10C-4E74-A516-9CC681B00440}" type="presParOf" srcId="{A4D34123-0D11-4C83-BEA9-3EB8DA688487}" destId="{5342AECB-5CB5-4A08-9CE7-6DD90A890C3E}" srcOrd="0" destOrd="0" presId="urn:microsoft.com/office/officeart/2008/layout/VerticalCurvedList"/>
    <dgm:cxn modelId="{FBCA65E3-8761-4ECC-931E-2570032CCD9A}" type="presParOf" srcId="{AF04EB4B-18A0-45FE-9C3B-AE6E82E0FEBD}" destId="{26A077AB-40F5-419B-98B7-4FE9751D0E77}" srcOrd="7" destOrd="0" presId="urn:microsoft.com/office/officeart/2008/layout/VerticalCurvedList"/>
    <dgm:cxn modelId="{0940386B-A2D1-4F89-8E76-BB2DDCBD3B44}" type="presParOf" srcId="{AF04EB4B-18A0-45FE-9C3B-AE6E82E0FEBD}" destId="{3C0D860D-B2CA-4000-9F16-B1402874A7D2}" srcOrd="8" destOrd="0" presId="urn:microsoft.com/office/officeart/2008/layout/VerticalCurvedList"/>
    <dgm:cxn modelId="{8DDA77E1-AD2B-464C-9BDF-3DF0785E2D5D}" type="presParOf" srcId="{3C0D860D-B2CA-4000-9F16-B1402874A7D2}" destId="{1700BC00-DC0E-4C9B-BC51-5F75907F6CED}" srcOrd="0" destOrd="0" presId="urn:microsoft.com/office/officeart/2008/layout/VerticalCurvedList"/>
    <dgm:cxn modelId="{71C175C8-FE06-4C0F-BF55-CCBEBE8E0581}" type="presParOf" srcId="{AF04EB4B-18A0-45FE-9C3B-AE6E82E0FEBD}" destId="{2B8C2581-E90E-475E-8741-AF9BDF94AFA5}" srcOrd="9" destOrd="0" presId="urn:microsoft.com/office/officeart/2008/layout/VerticalCurvedList"/>
    <dgm:cxn modelId="{8F4B8E80-D719-4736-815B-1835ACBDB1D1}" type="presParOf" srcId="{AF04EB4B-18A0-45FE-9C3B-AE6E82E0FEBD}" destId="{D356A547-C316-471B-BE2E-AF9A666BFE9A}" srcOrd="10" destOrd="0" presId="urn:microsoft.com/office/officeart/2008/layout/VerticalCurvedList"/>
    <dgm:cxn modelId="{5D071562-F2A1-440D-BBEA-305AA41A8896}" type="presParOf" srcId="{D356A547-C316-471B-BE2E-AF9A666BFE9A}" destId="{9CCA6A7A-BF9E-4629-9A98-3F52FACD272C}" srcOrd="0" destOrd="0" presId="urn:microsoft.com/office/officeart/2008/layout/VerticalCurvedList"/>
    <dgm:cxn modelId="{FA59CDA4-62C3-4725-8B79-F6B2C27B9B16}" type="presParOf" srcId="{AF04EB4B-18A0-45FE-9C3B-AE6E82E0FEBD}" destId="{095A9839-9489-4800-AD98-A93689644895}" srcOrd="11" destOrd="0" presId="urn:microsoft.com/office/officeart/2008/layout/VerticalCurvedList"/>
    <dgm:cxn modelId="{496F3427-A346-473C-9853-472856C56EFC}" type="presParOf" srcId="{AF04EB4B-18A0-45FE-9C3B-AE6E82E0FEBD}" destId="{5C118F38-058E-4B66-BCB9-134D27C131B0}" srcOrd="12" destOrd="0" presId="urn:microsoft.com/office/officeart/2008/layout/VerticalCurvedList"/>
    <dgm:cxn modelId="{BDD221D6-51C3-4266-8655-B158AA5E5F5B}" type="presParOf" srcId="{5C118F38-058E-4B66-BCB9-134D27C131B0}" destId="{C32DB747-6174-4EC6-8FD0-6A9ED6B3FDC6}" srcOrd="0" destOrd="0" presId="urn:microsoft.com/office/officeart/2008/layout/VerticalCurvedList"/>
    <dgm:cxn modelId="{40AC5C4E-FA80-4872-B4A9-0753D9D0832F}" type="presParOf" srcId="{AF04EB4B-18A0-45FE-9C3B-AE6E82E0FEBD}" destId="{D329CCB0-0E34-4A43-B789-FB0DD9418E66}" srcOrd="13" destOrd="0" presId="urn:microsoft.com/office/officeart/2008/layout/VerticalCurvedList"/>
    <dgm:cxn modelId="{98F21300-4F93-4B0F-A082-59CEAD233551}" type="presParOf" srcId="{AF04EB4B-18A0-45FE-9C3B-AE6E82E0FEBD}" destId="{6DFA3987-01BB-47C9-9CEC-DA219BFC3FEA}" srcOrd="14" destOrd="0" presId="urn:microsoft.com/office/officeart/2008/layout/VerticalCurvedList"/>
    <dgm:cxn modelId="{FE2E01C9-EDB7-4055-AC2F-5F1779275C11}" type="presParOf" srcId="{6DFA3987-01BB-47C9-9CEC-DA219BFC3FEA}" destId="{DF0A7171-3F2A-4878-A68A-F3B8EAE2A71D}"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Благоустройство ул.Вилкова и ул.Ульянова г.Наволоки  </a:t>
          </a:r>
          <a:r>
            <a:rPr lang="ru-RU" sz="1800" dirty="0">
              <a:solidFill>
                <a:srgbClr val="002060"/>
              </a:solidFill>
              <a:latin typeface="Times New Roman" pitchFamily="18" charset="0"/>
              <a:cs typeface="Times New Roman" pitchFamily="18" charset="0"/>
            </a:rPr>
            <a:t>– 125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rgbClr val="002060"/>
              </a:solidFill>
              <a:latin typeface="Times New Roman" pitchFamily="18" charset="0"/>
              <a:cs typeface="Times New Roman" pitchFamily="18" charset="0"/>
            </a:rPr>
            <a:t>Благоустройство городского парка – 1959,9 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rgbClr val="002060"/>
              </a:solidFill>
              <a:latin typeface="Times New Roman" pitchFamily="18" charset="0"/>
              <a:cs typeface="Times New Roman" pitchFamily="18" charset="0"/>
            </a:rPr>
            <a:t>Установка спортивной площадки ул. 2 Кинешемская г.Наволоки – 1194,1 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rgbClr val="002060"/>
              </a:solidFill>
              <a:latin typeface="Times New Roman" pitchFamily="18" charset="0"/>
              <a:cs typeface="Times New Roman" pitchFamily="18" charset="0"/>
            </a:rPr>
            <a:t>Текущий ремонт контейнерных площадок и уборка веток от контейнерных площадок – 293,3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09961BA4-6DFC-47BD-83E2-A780093E17B0}">
      <dgm:prSet phldrT="[Текст]" custT="1"/>
      <dgm:spPr/>
      <dgm:t>
        <a:bodyPr/>
        <a:lstStyle/>
        <a:p>
          <a:r>
            <a:rPr lang="ru-RU" sz="1800" dirty="0">
              <a:solidFill>
                <a:srgbClr val="002060"/>
              </a:solidFill>
              <a:latin typeface="Times New Roman" pitchFamily="18" charset="0"/>
              <a:cs typeface="Times New Roman" pitchFamily="18" charset="0"/>
            </a:rPr>
            <a:t>Изготовление и монтаж автобусного павильона – 89,8 тыс.руб.</a:t>
          </a:r>
        </a:p>
      </dgm:t>
    </dgm:pt>
    <dgm:pt modelId="{97E20582-295D-4AE9-BB25-51038249385D}" type="parTrans" cxnId="{9FDD6504-C489-4957-B440-D82150661380}">
      <dgm:prSet/>
      <dgm:spPr/>
      <dgm:t>
        <a:bodyPr/>
        <a:lstStyle/>
        <a:p>
          <a:endParaRPr lang="ru-RU"/>
        </a:p>
      </dgm:t>
    </dgm:pt>
    <dgm:pt modelId="{8A7DF0CB-D57C-467D-A9E6-8312480303BC}" type="sibTrans" cxnId="{9FDD6504-C489-4957-B440-D82150661380}">
      <dgm:prSet/>
      <dgm:spPr/>
      <dgm:t>
        <a:bodyPr/>
        <a:lstStyle/>
        <a:p>
          <a:endParaRPr lang="ru-RU"/>
        </a:p>
      </dgm:t>
    </dgm:pt>
    <dgm:pt modelId="{E085766E-0C9A-4558-B50C-FB435E9BC1C4}">
      <dgm:prSet phldrT="[Текст]" custT="1"/>
      <dgm:spPr/>
      <dgm:t>
        <a:bodyPr/>
        <a:lstStyle/>
        <a:p>
          <a:r>
            <a:rPr lang="ru-RU" sz="1800" dirty="0">
              <a:solidFill>
                <a:srgbClr val="002060"/>
              </a:solidFill>
              <a:latin typeface="Times New Roman" pitchFamily="18" charset="0"/>
              <a:cs typeface="Times New Roman" pitchFamily="18" charset="0"/>
            </a:rPr>
            <a:t>Разборка гаражей в с. Станко – 99,7 тыс.руб.</a:t>
          </a:r>
        </a:p>
      </dgm:t>
    </dgm:pt>
    <dgm:pt modelId="{8AE1B974-8DD9-4B30-BB65-2D20450EF5DD}" type="parTrans" cxnId="{8E593B31-C522-4C90-8414-5F0E9FEFE98A}">
      <dgm:prSet/>
      <dgm:spPr/>
      <dgm:t>
        <a:bodyPr/>
        <a:lstStyle/>
        <a:p>
          <a:endParaRPr lang="ru-RU"/>
        </a:p>
      </dgm:t>
    </dgm:pt>
    <dgm:pt modelId="{A10E2951-4C69-4B0C-9093-70FDB69C0491}" type="sibTrans" cxnId="{8E593B31-C522-4C90-8414-5F0E9FEFE98A}">
      <dgm:prSet/>
      <dgm:spPr/>
      <dgm:t>
        <a:bodyPr/>
        <a:lstStyle/>
        <a:p>
          <a:endParaRPr lang="ru-RU"/>
        </a:p>
      </dgm:t>
    </dgm:pt>
    <dgm:pt modelId="{32F152F5-7C34-4A66-974F-7A6A135F0EF8}">
      <dgm:prSet phldrT="[Текст]" custT="1"/>
      <dgm:spPr/>
      <dgm:t>
        <a:bodyPr/>
        <a:lstStyle/>
        <a:p>
          <a:r>
            <a:rPr lang="ru-RU" sz="1800" dirty="0">
              <a:solidFill>
                <a:srgbClr val="002060"/>
              </a:solidFill>
              <a:latin typeface="Times New Roman" pitchFamily="18" charset="0"/>
              <a:cs typeface="Times New Roman" pitchFamily="18" charset="0"/>
            </a:rPr>
            <a:t>Прочие мероприятия по благоустройству – 229,0 тыс.руб.</a:t>
          </a:r>
        </a:p>
      </dgm:t>
    </dgm:pt>
    <dgm:pt modelId="{B6C436A2-583F-44B2-B880-A889077B4808}" type="parTrans" cxnId="{649D9869-A5D2-47A1-9031-1F73B5118167}">
      <dgm:prSet/>
      <dgm:spPr/>
    </dgm:pt>
    <dgm:pt modelId="{D11D8708-46B6-4CC6-91D3-AF9B408AED8B}" type="sibTrans" cxnId="{649D9869-A5D2-47A1-9031-1F73B5118167}">
      <dgm:prSet/>
      <dgm:spPr/>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7"/>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7"/>
      <dgm:spPr/>
    </dgm:pt>
    <dgm:pt modelId="{9FBE8D94-B585-4A73-B4EF-DD02E90B7C55}" type="pres">
      <dgm:prSet presAssocID="{315699C9-F5A1-4F9E-A9C2-31B6ACCD52EF}" presName="dstNode" presStyleLbl="node1" presStyleIdx="0" presStyleCnt="7"/>
      <dgm:spPr/>
    </dgm:pt>
    <dgm:pt modelId="{BA38E1CD-FD6E-4431-A276-A51AE78A344E}" type="pres">
      <dgm:prSet presAssocID="{D6697977-6FE2-40F5-B910-5DC1316331D7}" presName="text_1" presStyleLbl="node1" presStyleIdx="0" presStyleCnt="7" custScaleY="106225">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7"/>
      <dgm:spPr/>
    </dgm:pt>
    <dgm:pt modelId="{3179169E-38C5-4721-B36E-6CECC5A4BAA9}" type="pres">
      <dgm:prSet presAssocID="{492310E2-6157-4381-BECF-CC65768DE3FD}" presName="text_2" presStyleLbl="node1" presStyleIdx="1" presStyleCnt="7">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7"/>
      <dgm:spPr/>
    </dgm:pt>
    <dgm:pt modelId="{4063BAF8-9C91-4E06-BBB0-6F1CC2DBBAFF}" type="pres">
      <dgm:prSet presAssocID="{D1975AAD-FDB2-4E6F-AE2A-4B2F4702BD58}" presName="text_3" presStyleLbl="node1" presStyleIdx="2" presStyleCnt="7">
        <dgm:presLayoutVars>
          <dgm:bulletEnabled val="1"/>
        </dgm:presLayoutVars>
      </dgm:prSet>
      <dgm:spPr/>
      <dgm:t>
        <a:bodyPr/>
        <a:lstStyle/>
        <a:p>
          <a:endParaRPr lang="ru-RU"/>
        </a:p>
      </dgm:t>
    </dgm:pt>
    <dgm:pt modelId="{66EF634C-E2BA-437E-8E07-DFB3DC322B9D}" type="pres">
      <dgm:prSet presAssocID="{D1975AAD-FDB2-4E6F-AE2A-4B2F4702BD58}" presName="accent_3" presStyleCnt="0"/>
      <dgm:spPr/>
    </dgm:pt>
    <dgm:pt modelId="{1700BC00-DC0E-4C9B-BC51-5F75907F6CED}" type="pres">
      <dgm:prSet presAssocID="{D1975AAD-FDB2-4E6F-AE2A-4B2F4702BD58}" presName="accentRepeatNode" presStyleLbl="solidFgAcc1" presStyleIdx="2" presStyleCnt="7"/>
      <dgm:spPr/>
    </dgm:pt>
    <dgm:pt modelId="{91C8C20E-0AB9-4815-9067-9B940D20D62C}" type="pres">
      <dgm:prSet presAssocID="{D5319268-E020-45EB-8A4D-0CD7B9DCB4C3}" presName="text_4" presStyleLbl="node1" presStyleIdx="3" presStyleCnt="7">
        <dgm:presLayoutVars>
          <dgm:bulletEnabled val="1"/>
        </dgm:presLayoutVars>
      </dgm:prSet>
      <dgm:spPr/>
      <dgm:t>
        <a:bodyPr/>
        <a:lstStyle/>
        <a:p>
          <a:endParaRPr lang="ru-RU"/>
        </a:p>
      </dgm:t>
    </dgm:pt>
    <dgm:pt modelId="{D38F5DB1-BDF6-4E03-BF00-42491AB6E751}" type="pres">
      <dgm:prSet presAssocID="{D5319268-E020-45EB-8A4D-0CD7B9DCB4C3}" presName="accent_4" presStyleCnt="0"/>
      <dgm:spPr/>
    </dgm:pt>
    <dgm:pt modelId="{9CCA6A7A-BF9E-4629-9A98-3F52FACD272C}" type="pres">
      <dgm:prSet presAssocID="{D5319268-E020-45EB-8A4D-0CD7B9DCB4C3}" presName="accentRepeatNode" presStyleLbl="solidFgAcc1" presStyleIdx="3" presStyleCnt="7"/>
      <dgm:spPr/>
    </dgm:pt>
    <dgm:pt modelId="{3F231D0C-26AE-440A-AC7E-56147486ECC5}" type="pres">
      <dgm:prSet presAssocID="{09961BA4-6DFC-47BD-83E2-A780093E17B0}" presName="text_5" presStyleLbl="node1" presStyleIdx="4" presStyleCnt="7">
        <dgm:presLayoutVars>
          <dgm:bulletEnabled val="1"/>
        </dgm:presLayoutVars>
      </dgm:prSet>
      <dgm:spPr/>
      <dgm:t>
        <a:bodyPr/>
        <a:lstStyle/>
        <a:p>
          <a:endParaRPr lang="ru-RU"/>
        </a:p>
      </dgm:t>
    </dgm:pt>
    <dgm:pt modelId="{6AE0FFE2-452B-4475-8D6A-751F5E668729}" type="pres">
      <dgm:prSet presAssocID="{09961BA4-6DFC-47BD-83E2-A780093E17B0}" presName="accent_5" presStyleCnt="0"/>
      <dgm:spPr/>
    </dgm:pt>
    <dgm:pt modelId="{C32DB747-6174-4EC6-8FD0-6A9ED6B3FDC6}" type="pres">
      <dgm:prSet presAssocID="{09961BA4-6DFC-47BD-83E2-A780093E17B0}" presName="accentRepeatNode" presStyleLbl="solidFgAcc1" presStyleIdx="4" presStyleCnt="7"/>
      <dgm:spPr/>
    </dgm:pt>
    <dgm:pt modelId="{B8895E97-5294-43F0-8BDE-7E312696E242}" type="pres">
      <dgm:prSet presAssocID="{E085766E-0C9A-4558-B50C-FB435E9BC1C4}" presName="text_6" presStyleLbl="node1" presStyleIdx="5" presStyleCnt="7">
        <dgm:presLayoutVars>
          <dgm:bulletEnabled val="1"/>
        </dgm:presLayoutVars>
      </dgm:prSet>
      <dgm:spPr/>
      <dgm:t>
        <a:bodyPr/>
        <a:lstStyle/>
        <a:p>
          <a:endParaRPr lang="ru-RU"/>
        </a:p>
      </dgm:t>
    </dgm:pt>
    <dgm:pt modelId="{9FAB09A8-30C3-43D5-9F09-312B887C5EF5}" type="pres">
      <dgm:prSet presAssocID="{E085766E-0C9A-4558-B50C-FB435E9BC1C4}" presName="accent_6" presStyleCnt="0"/>
      <dgm:spPr/>
    </dgm:pt>
    <dgm:pt modelId="{DF0A7171-3F2A-4878-A68A-F3B8EAE2A71D}" type="pres">
      <dgm:prSet presAssocID="{E085766E-0C9A-4558-B50C-FB435E9BC1C4}" presName="accentRepeatNode" presStyleLbl="solidFgAcc1" presStyleIdx="5" presStyleCnt="7"/>
      <dgm:spPr/>
    </dgm:pt>
    <dgm:pt modelId="{70734F11-8357-4C80-AC06-F12FCB117FD3}" type="pres">
      <dgm:prSet presAssocID="{32F152F5-7C34-4A66-974F-7A6A135F0EF8}" presName="text_7" presStyleLbl="node1" presStyleIdx="6" presStyleCnt="7">
        <dgm:presLayoutVars>
          <dgm:bulletEnabled val="1"/>
        </dgm:presLayoutVars>
      </dgm:prSet>
      <dgm:spPr/>
      <dgm:t>
        <a:bodyPr/>
        <a:lstStyle/>
        <a:p>
          <a:endParaRPr lang="ru-RU"/>
        </a:p>
      </dgm:t>
    </dgm:pt>
    <dgm:pt modelId="{CC4E29AD-BA22-424B-9F9D-E768CC818F01}" type="pres">
      <dgm:prSet presAssocID="{32F152F5-7C34-4A66-974F-7A6A135F0EF8}" presName="accent_7" presStyleCnt="0"/>
      <dgm:spPr/>
    </dgm:pt>
    <dgm:pt modelId="{455FFFD4-1582-4A96-9415-7B6524135A3C}" type="pres">
      <dgm:prSet presAssocID="{32F152F5-7C34-4A66-974F-7A6A135F0EF8}" presName="accentRepeatNode" presStyleLbl="solidFgAcc1" presStyleIdx="6" presStyleCnt="7"/>
      <dgm:spPr/>
    </dgm:pt>
  </dgm:ptLst>
  <dgm:cxnLst>
    <dgm:cxn modelId="{649D9869-A5D2-47A1-9031-1F73B5118167}" srcId="{315699C9-F5A1-4F9E-A9C2-31B6ACCD52EF}" destId="{32F152F5-7C34-4A66-974F-7A6A135F0EF8}" srcOrd="6" destOrd="0" parTransId="{B6C436A2-583F-44B2-B880-A889077B4808}" sibTransId="{D11D8708-46B6-4CC6-91D3-AF9B408AED8B}"/>
    <dgm:cxn modelId="{C6B7E461-5C93-4903-8DB3-CB65D1CE152B}" type="presOf" srcId="{D2A63BA7-4DD9-4D81-B59F-0939833470FD}" destId="{19185CE7-8543-41F1-9AE9-6B616CA58444}" srcOrd="0" destOrd="0" presId="urn:microsoft.com/office/officeart/2008/layout/VerticalCurvedList"/>
    <dgm:cxn modelId="{868117C5-5C4E-4E74-B0A2-330DD06ABD07}" type="presOf" srcId="{D6697977-6FE2-40F5-B910-5DC1316331D7}" destId="{BA38E1CD-FD6E-4431-A276-A51AE78A344E}" srcOrd="0" destOrd="0" presId="urn:microsoft.com/office/officeart/2008/layout/VerticalCurvedList"/>
    <dgm:cxn modelId="{4058C186-65C9-4B9E-B850-A10915981040}" srcId="{315699C9-F5A1-4F9E-A9C2-31B6ACCD52EF}" destId="{D1975AAD-FDB2-4E6F-AE2A-4B2F4702BD58}" srcOrd="2" destOrd="0" parTransId="{B2131C15-CCBA-4A35-883D-C4825C6F89AA}" sibTransId="{C1D35FD1-F35F-4AF7-9CD3-10C9694ED40D}"/>
    <dgm:cxn modelId="{5E91FE50-7289-40CE-B7D0-1495561C5E07}" srcId="{315699C9-F5A1-4F9E-A9C2-31B6ACCD52EF}" destId="{D5319268-E020-45EB-8A4D-0CD7B9DCB4C3}" srcOrd="3" destOrd="0" parTransId="{B6FD3F0F-F7FE-4B93-B803-4CE1F81BE7DC}" sibTransId="{910C5368-A0C3-4B85-9490-4B84321BC858}"/>
    <dgm:cxn modelId="{3871B823-6BF6-4A26-B504-F431B6FECF06}" type="presOf" srcId="{315699C9-F5A1-4F9E-A9C2-31B6ACCD52EF}" destId="{C1768847-A479-40DD-AB73-04B5AE468FE6}" srcOrd="0" destOrd="0" presId="urn:microsoft.com/office/officeart/2008/layout/VerticalCurvedList"/>
    <dgm:cxn modelId="{90501DDC-3651-479A-A635-D75ABE1BDC3E}" type="presOf" srcId="{D1975AAD-FDB2-4E6F-AE2A-4B2F4702BD58}" destId="{4063BAF8-9C91-4E06-BBB0-6F1CC2DBBAFF}" srcOrd="0" destOrd="0" presId="urn:microsoft.com/office/officeart/2008/layout/VerticalCurvedList"/>
    <dgm:cxn modelId="{8E593B31-C522-4C90-8414-5F0E9FEFE98A}" srcId="{315699C9-F5A1-4F9E-A9C2-31B6ACCD52EF}" destId="{E085766E-0C9A-4558-B50C-FB435E9BC1C4}" srcOrd="5" destOrd="0" parTransId="{8AE1B974-8DD9-4B30-BB65-2D20450EF5DD}" sibTransId="{A10E2951-4C69-4B0C-9093-70FDB69C0491}"/>
    <dgm:cxn modelId="{472CA5BA-782B-4AF0-800A-9C55B0F23CDB}" srcId="{315699C9-F5A1-4F9E-A9C2-31B6ACCD52EF}" destId="{492310E2-6157-4381-BECF-CC65768DE3FD}" srcOrd="1" destOrd="0" parTransId="{4E092AE0-C6FE-44D3-9EF5-EF10CCF97BD1}" sibTransId="{92D0D89B-3EF1-4536-BB55-89A0E6972FCA}"/>
    <dgm:cxn modelId="{B81C723A-2A8B-43B7-B572-35F005E3AC30}" type="presOf" srcId="{492310E2-6157-4381-BECF-CC65768DE3FD}" destId="{3179169E-38C5-4721-B36E-6CECC5A4BAA9}" srcOrd="0" destOrd="0" presId="urn:microsoft.com/office/officeart/2008/layout/VerticalCurvedList"/>
    <dgm:cxn modelId="{6A5CED27-FC15-4625-A08A-A2BB2CE94A0E}" type="presOf" srcId="{E085766E-0C9A-4558-B50C-FB435E9BC1C4}" destId="{B8895E97-5294-43F0-8BDE-7E312696E242}" srcOrd="0" destOrd="0" presId="urn:microsoft.com/office/officeart/2008/layout/VerticalCurvedList"/>
    <dgm:cxn modelId="{1944F1F1-D7F5-4934-95C9-A0DFE8AE7DDB}" srcId="{315699C9-F5A1-4F9E-A9C2-31B6ACCD52EF}" destId="{D6697977-6FE2-40F5-B910-5DC1316331D7}" srcOrd="0" destOrd="0" parTransId="{1064911C-9C4C-425D-8F92-03C0E2696F0E}" sibTransId="{D2A63BA7-4DD9-4D81-B59F-0939833470FD}"/>
    <dgm:cxn modelId="{534E4122-8F21-4E21-8B1B-2C7E418E2F4B}" type="presOf" srcId="{D5319268-E020-45EB-8A4D-0CD7B9DCB4C3}" destId="{91C8C20E-0AB9-4815-9067-9B940D20D62C}" srcOrd="0" destOrd="0" presId="urn:microsoft.com/office/officeart/2008/layout/VerticalCurvedList"/>
    <dgm:cxn modelId="{D0486BB4-1514-4625-BA7A-FB07D53064B7}" type="presOf" srcId="{32F152F5-7C34-4A66-974F-7A6A135F0EF8}" destId="{70734F11-8357-4C80-AC06-F12FCB117FD3}" srcOrd="0" destOrd="0" presId="urn:microsoft.com/office/officeart/2008/layout/VerticalCurvedList"/>
    <dgm:cxn modelId="{9FDD6504-C489-4957-B440-D82150661380}" srcId="{315699C9-F5A1-4F9E-A9C2-31B6ACCD52EF}" destId="{09961BA4-6DFC-47BD-83E2-A780093E17B0}" srcOrd="4" destOrd="0" parTransId="{97E20582-295D-4AE9-BB25-51038249385D}" sibTransId="{8A7DF0CB-D57C-467D-A9E6-8312480303BC}"/>
    <dgm:cxn modelId="{8CF94FEC-DD44-4599-96AF-F021FB283663}" type="presOf" srcId="{09961BA4-6DFC-47BD-83E2-A780093E17B0}" destId="{3F231D0C-26AE-440A-AC7E-56147486ECC5}" srcOrd="0" destOrd="0" presId="urn:microsoft.com/office/officeart/2008/layout/VerticalCurvedList"/>
    <dgm:cxn modelId="{8C9A314B-4CB1-4B87-9B0D-6F62449601A0}" type="presParOf" srcId="{C1768847-A479-40DD-AB73-04B5AE468FE6}" destId="{AF04EB4B-18A0-45FE-9C3B-AE6E82E0FEBD}" srcOrd="0" destOrd="0" presId="urn:microsoft.com/office/officeart/2008/layout/VerticalCurvedList"/>
    <dgm:cxn modelId="{3C7E33F4-C634-4C2B-9BFC-1F97738C5B4C}" type="presParOf" srcId="{AF04EB4B-18A0-45FE-9C3B-AE6E82E0FEBD}" destId="{5C7A0B86-63F1-4C07-BC1A-7C0FB584BB2A}" srcOrd="0" destOrd="0" presId="urn:microsoft.com/office/officeart/2008/layout/VerticalCurvedList"/>
    <dgm:cxn modelId="{499B9CAE-E957-42AA-9FAC-FD4BAE0F6F0F}" type="presParOf" srcId="{5C7A0B86-63F1-4C07-BC1A-7C0FB584BB2A}" destId="{3BD598F3-F25A-4F42-BEED-E1D976A31EDD}" srcOrd="0" destOrd="0" presId="urn:microsoft.com/office/officeart/2008/layout/VerticalCurvedList"/>
    <dgm:cxn modelId="{82A8232F-FD74-45EB-ACF1-19EDB025D047}" type="presParOf" srcId="{5C7A0B86-63F1-4C07-BC1A-7C0FB584BB2A}" destId="{19185CE7-8543-41F1-9AE9-6B616CA58444}" srcOrd="1" destOrd="0" presId="urn:microsoft.com/office/officeart/2008/layout/VerticalCurvedList"/>
    <dgm:cxn modelId="{4F44623C-9104-4E33-B430-790BC17324F4}" type="presParOf" srcId="{5C7A0B86-63F1-4C07-BC1A-7C0FB584BB2A}" destId="{A1481B2D-3761-4797-BEB6-284CA48B147D}" srcOrd="2" destOrd="0" presId="urn:microsoft.com/office/officeart/2008/layout/VerticalCurvedList"/>
    <dgm:cxn modelId="{930E883E-C083-446C-AF6D-DAFDE9E2D620}" type="presParOf" srcId="{5C7A0B86-63F1-4C07-BC1A-7C0FB584BB2A}" destId="{9FBE8D94-B585-4A73-B4EF-DD02E90B7C55}" srcOrd="3" destOrd="0" presId="urn:microsoft.com/office/officeart/2008/layout/VerticalCurvedList"/>
    <dgm:cxn modelId="{0BABC8E0-F43B-4E08-A797-0249746B5994}" type="presParOf" srcId="{AF04EB4B-18A0-45FE-9C3B-AE6E82E0FEBD}" destId="{BA38E1CD-FD6E-4431-A276-A51AE78A344E}" srcOrd="1" destOrd="0" presId="urn:microsoft.com/office/officeart/2008/layout/VerticalCurvedList"/>
    <dgm:cxn modelId="{7F3CF5EB-380F-45C1-B756-B683CE3D61EB}" type="presParOf" srcId="{AF04EB4B-18A0-45FE-9C3B-AE6E82E0FEBD}" destId="{EF2786C8-ED75-425E-A440-8AEC9A31FBD0}" srcOrd="2" destOrd="0" presId="urn:microsoft.com/office/officeart/2008/layout/VerticalCurvedList"/>
    <dgm:cxn modelId="{BBD2AEBF-97C3-4F29-BB49-544822AE430D}" type="presParOf" srcId="{EF2786C8-ED75-425E-A440-8AEC9A31FBD0}" destId="{052F6C1F-EB67-4700-AA9B-912E0BCD417F}" srcOrd="0" destOrd="0" presId="urn:microsoft.com/office/officeart/2008/layout/VerticalCurvedList"/>
    <dgm:cxn modelId="{4F54A6EE-80DC-4560-B722-BEDADECA4345}" type="presParOf" srcId="{AF04EB4B-18A0-45FE-9C3B-AE6E82E0FEBD}" destId="{3179169E-38C5-4721-B36E-6CECC5A4BAA9}" srcOrd="3" destOrd="0" presId="urn:microsoft.com/office/officeart/2008/layout/VerticalCurvedList"/>
    <dgm:cxn modelId="{80379D4F-1DC9-477B-8857-70E8F6D820BA}" type="presParOf" srcId="{AF04EB4B-18A0-45FE-9C3B-AE6E82E0FEBD}" destId="{14C2098D-8813-4560-8CFF-8497BCDE712B}" srcOrd="4" destOrd="0" presId="urn:microsoft.com/office/officeart/2008/layout/VerticalCurvedList"/>
    <dgm:cxn modelId="{70FCD343-B144-4BB6-B302-2305FD39589F}" type="presParOf" srcId="{14C2098D-8813-4560-8CFF-8497BCDE712B}" destId="{5342AECB-5CB5-4A08-9CE7-6DD90A890C3E}" srcOrd="0" destOrd="0" presId="urn:microsoft.com/office/officeart/2008/layout/VerticalCurvedList"/>
    <dgm:cxn modelId="{9094F276-EB44-4C92-932C-E01B73E80C5B}" type="presParOf" srcId="{AF04EB4B-18A0-45FE-9C3B-AE6E82E0FEBD}" destId="{4063BAF8-9C91-4E06-BBB0-6F1CC2DBBAFF}" srcOrd="5" destOrd="0" presId="urn:microsoft.com/office/officeart/2008/layout/VerticalCurvedList"/>
    <dgm:cxn modelId="{AD167A19-7E77-4CCD-A706-2B5F26595051}" type="presParOf" srcId="{AF04EB4B-18A0-45FE-9C3B-AE6E82E0FEBD}" destId="{66EF634C-E2BA-437E-8E07-DFB3DC322B9D}" srcOrd="6" destOrd="0" presId="urn:microsoft.com/office/officeart/2008/layout/VerticalCurvedList"/>
    <dgm:cxn modelId="{862DB003-067B-4BE4-A78B-E4D4DD841433}" type="presParOf" srcId="{66EF634C-E2BA-437E-8E07-DFB3DC322B9D}" destId="{1700BC00-DC0E-4C9B-BC51-5F75907F6CED}" srcOrd="0" destOrd="0" presId="urn:microsoft.com/office/officeart/2008/layout/VerticalCurvedList"/>
    <dgm:cxn modelId="{CB4A9635-C2F4-4188-9E6F-813C8E7D91F4}" type="presParOf" srcId="{AF04EB4B-18A0-45FE-9C3B-AE6E82E0FEBD}" destId="{91C8C20E-0AB9-4815-9067-9B940D20D62C}" srcOrd="7" destOrd="0" presId="urn:microsoft.com/office/officeart/2008/layout/VerticalCurvedList"/>
    <dgm:cxn modelId="{84AB2AFE-1C63-49B0-83A0-3D9CD1EAED29}" type="presParOf" srcId="{AF04EB4B-18A0-45FE-9C3B-AE6E82E0FEBD}" destId="{D38F5DB1-BDF6-4E03-BF00-42491AB6E751}" srcOrd="8" destOrd="0" presId="urn:microsoft.com/office/officeart/2008/layout/VerticalCurvedList"/>
    <dgm:cxn modelId="{41A63146-0EF7-4A5F-AC12-A9E305F6713F}" type="presParOf" srcId="{D38F5DB1-BDF6-4E03-BF00-42491AB6E751}" destId="{9CCA6A7A-BF9E-4629-9A98-3F52FACD272C}" srcOrd="0" destOrd="0" presId="urn:microsoft.com/office/officeart/2008/layout/VerticalCurvedList"/>
    <dgm:cxn modelId="{50825DA3-33A7-42D3-AA23-E06327CD8A71}" type="presParOf" srcId="{AF04EB4B-18A0-45FE-9C3B-AE6E82E0FEBD}" destId="{3F231D0C-26AE-440A-AC7E-56147486ECC5}" srcOrd="9" destOrd="0" presId="urn:microsoft.com/office/officeart/2008/layout/VerticalCurvedList"/>
    <dgm:cxn modelId="{12EF9EFB-15A6-4C53-B78C-824171AA088F}" type="presParOf" srcId="{AF04EB4B-18A0-45FE-9C3B-AE6E82E0FEBD}" destId="{6AE0FFE2-452B-4475-8D6A-751F5E668729}" srcOrd="10" destOrd="0" presId="urn:microsoft.com/office/officeart/2008/layout/VerticalCurvedList"/>
    <dgm:cxn modelId="{6A5F0C19-21B5-462C-957C-B6B90548628D}" type="presParOf" srcId="{6AE0FFE2-452B-4475-8D6A-751F5E668729}" destId="{C32DB747-6174-4EC6-8FD0-6A9ED6B3FDC6}" srcOrd="0" destOrd="0" presId="urn:microsoft.com/office/officeart/2008/layout/VerticalCurvedList"/>
    <dgm:cxn modelId="{BAB1F25A-88BD-4A87-A108-AA293F135513}" type="presParOf" srcId="{AF04EB4B-18A0-45FE-9C3B-AE6E82E0FEBD}" destId="{B8895E97-5294-43F0-8BDE-7E312696E242}" srcOrd="11" destOrd="0" presId="urn:microsoft.com/office/officeart/2008/layout/VerticalCurvedList"/>
    <dgm:cxn modelId="{02B0AE42-E81E-4E39-8BF8-EDCC84C8C055}" type="presParOf" srcId="{AF04EB4B-18A0-45FE-9C3B-AE6E82E0FEBD}" destId="{9FAB09A8-30C3-43D5-9F09-312B887C5EF5}" srcOrd="12" destOrd="0" presId="urn:microsoft.com/office/officeart/2008/layout/VerticalCurvedList"/>
    <dgm:cxn modelId="{0C76B467-3828-4A4C-A602-8B9B86D0B02E}" type="presParOf" srcId="{9FAB09A8-30C3-43D5-9F09-312B887C5EF5}" destId="{DF0A7171-3F2A-4878-A68A-F3B8EAE2A71D}" srcOrd="0" destOrd="0" presId="urn:microsoft.com/office/officeart/2008/layout/VerticalCurvedList"/>
    <dgm:cxn modelId="{EC5E5100-04F3-499C-9A3C-EE018B907669}" type="presParOf" srcId="{AF04EB4B-18A0-45FE-9C3B-AE6E82E0FEBD}" destId="{70734F11-8357-4C80-AC06-F12FCB117FD3}" srcOrd="13" destOrd="0" presId="urn:microsoft.com/office/officeart/2008/layout/VerticalCurvedList"/>
    <dgm:cxn modelId="{9702DAA4-919E-4C45-8730-18AEACAFD3C2}" type="presParOf" srcId="{AF04EB4B-18A0-45FE-9C3B-AE6E82E0FEBD}" destId="{CC4E29AD-BA22-424B-9F9D-E768CC818F01}" srcOrd="14" destOrd="0" presId="urn:microsoft.com/office/officeart/2008/layout/VerticalCurvedList"/>
    <dgm:cxn modelId="{59AC6E53-B027-4918-A87A-073023266294}" type="presParOf" srcId="{CC4E29AD-BA22-424B-9F9D-E768CC818F01}" destId="{455FFFD4-1582-4A96-9415-7B6524135A3C}"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5699C9-F5A1-4F9E-A9C2-31B6ACCD52EF}"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ru-RU"/>
        </a:p>
      </dgm:t>
    </dgm:pt>
    <dgm:pt modelId="{D6697977-6FE2-40F5-B910-5DC1316331D7}">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 –5146,3 тыс.руб.</a:t>
          </a:r>
        </a:p>
      </dgm:t>
    </dgm:pt>
    <dgm:pt modelId="{1064911C-9C4C-425D-8F92-03C0E2696F0E}" type="parTrans" cxnId="{1944F1F1-D7F5-4934-95C9-A0DFE8AE7DDB}">
      <dgm:prSet/>
      <dgm:spPr/>
      <dgm:t>
        <a:bodyPr/>
        <a:lstStyle/>
        <a:p>
          <a:endParaRPr lang="ru-RU" sz="1800">
            <a:solidFill>
              <a:srgbClr val="002060"/>
            </a:solidFill>
          </a:endParaRPr>
        </a:p>
      </dgm:t>
    </dgm:pt>
    <dgm:pt modelId="{D2A63BA7-4DD9-4D81-B59F-0939833470FD}" type="sibTrans" cxnId="{1944F1F1-D7F5-4934-95C9-A0DFE8AE7DDB}">
      <dgm:prSet/>
      <dgm:spPr/>
      <dgm:t>
        <a:bodyPr/>
        <a:lstStyle/>
        <a:p>
          <a:endParaRPr lang="ru-RU" sz="1800">
            <a:solidFill>
              <a:srgbClr val="002060"/>
            </a:solidFill>
          </a:endParaRPr>
        </a:p>
      </dgm:t>
    </dgm:pt>
    <dgm:pt modelId="{492310E2-6157-4381-BECF-CC65768DE3FD}">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Устройство металлического барьерного ограждения по ул. 4 Пятилетка г.Наволоки –449,6тыс.руб.</a:t>
          </a:r>
        </a:p>
      </dgm:t>
    </dgm:pt>
    <dgm:pt modelId="{4E092AE0-C6FE-44D3-9EF5-EF10CCF97BD1}" type="parTrans" cxnId="{472CA5BA-782B-4AF0-800A-9C55B0F23CDB}">
      <dgm:prSet/>
      <dgm:spPr/>
      <dgm:t>
        <a:bodyPr/>
        <a:lstStyle/>
        <a:p>
          <a:endParaRPr lang="ru-RU" sz="1800">
            <a:solidFill>
              <a:srgbClr val="002060"/>
            </a:solidFill>
          </a:endParaRPr>
        </a:p>
      </dgm:t>
    </dgm:pt>
    <dgm:pt modelId="{92D0D89B-3EF1-4536-BB55-89A0E6972FCA}" type="sibTrans" cxnId="{472CA5BA-782B-4AF0-800A-9C55B0F23CDB}">
      <dgm:prSet/>
      <dgm:spPr/>
      <dgm:t>
        <a:bodyPr/>
        <a:lstStyle/>
        <a:p>
          <a:endParaRPr lang="ru-RU" sz="1800">
            <a:solidFill>
              <a:srgbClr val="002060"/>
            </a:solidFill>
          </a:endParaRPr>
        </a:p>
      </dgm:t>
    </dgm:pt>
    <dgm:pt modelId="{D1975AAD-FDB2-4E6F-AE2A-4B2F4702BD58}">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 –356,3тыс.руб.</a:t>
          </a:r>
        </a:p>
      </dgm:t>
    </dgm:pt>
    <dgm:pt modelId="{B2131C15-CCBA-4A35-883D-C4825C6F89AA}" type="parTrans" cxnId="{4058C186-65C9-4B9E-B850-A10915981040}">
      <dgm:prSet/>
      <dgm:spPr/>
      <dgm:t>
        <a:bodyPr/>
        <a:lstStyle/>
        <a:p>
          <a:endParaRPr lang="ru-RU" sz="1800">
            <a:solidFill>
              <a:srgbClr val="002060"/>
            </a:solidFill>
          </a:endParaRPr>
        </a:p>
      </dgm:t>
    </dgm:pt>
    <dgm:pt modelId="{C1D35FD1-F35F-4AF7-9CD3-10C9694ED40D}" type="sibTrans" cxnId="{4058C186-65C9-4B9E-B850-A10915981040}">
      <dgm:prSet/>
      <dgm:spPr/>
      <dgm:t>
        <a:bodyPr/>
        <a:lstStyle/>
        <a:p>
          <a:endParaRPr lang="ru-RU" sz="1800">
            <a:solidFill>
              <a:srgbClr val="002060"/>
            </a:solidFill>
          </a:endParaRPr>
        </a:p>
      </dgm:t>
    </dgm:pt>
    <dgm:pt modelId="{D5319268-E020-45EB-8A4D-0CD7B9DCB4C3}">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Нанесение горизонтальной дорожной разметки – 57,5 тыс.руб.</a:t>
          </a:r>
        </a:p>
      </dgm:t>
    </dgm:pt>
    <dgm:pt modelId="{B6FD3F0F-F7FE-4B93-B803-4CE1F81BE7DC}" type="parTrans" cxnId="{5E91FE50-7289-40CE-B7D0-1495561C5E07}">
      <dgm:prSet/>
      <dgm:spPr/>
      <dgm:t>
        <a:bodyPr/>
        <a:lstStyle/>
        <a:p>
          <a:endParaRPr lang="ru-RU" sz="1800">
            <a:solidFill>
              <a:srgbClr val="002060"/>
            </a:solidFill>
          </a:endParaRPr>
        </a:p>
      </dgm:t>
    </dgm:pt>
    <dgm:pt modelId="{910C5368-A0C3-4B85-9490-4B84321BC858}" type="sibTrans" cxnId="{5E91FE50-7289-40CE-B7D0-1495561C5E07}">
      <dgm:prSet/>
      <dgm:spPr/>
      <dgm:t>
        <a:bodyPr/>
        <a:lstStyle/>
        <a:p>
          <a:endParaRPr lang="ru-RU" sz="1800">
            <a:solidFill>
              <a:srgbClr val="002060"/>
            </a:solidFill>
          </a:endParaRPr>
        </a:p>
      </dgm:t>
    </dgm:pt>
    <dgm:pt modelId="{EEB9AC37-801E-432B-8766-B45C85CF489A}">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 – 239,1 тыс.руб.</a:t>
          </a:r>
        </a:p>
      </dgm:t>
    </dgm:pt>
    <dgm:pt modelId="{36A1E101-DDCB-4C47-AD56-F223A22CDDF8}" type="parTrans" cxnId="{55B935B1-C58B-4425-928B-6062498AE0F2}">
      <dgm:prSet/>
      <dgm:spPr/>
      <dgm:t>
        <a:bodyPr/>
        <a:lstStyle/>
        <a:p>
          <a:endParaRPr lang="ru-RU"/>
        </a:p>
      </dgm:t>
    </dgm:pt>
    <dgm:pt modelId="{3B84082B-9965-4E93-AA57-5AFC69E0507E}" type="sibTrans" cxnId="{55B935B1-C58B-4425-928B-6062498AE0F2}">
      <dgm:prSet/>
      <dgm:spPr/>
      <dgm:t>
        <a:bodyPr/>
        <a:lstStyle/>
        <a:p>
          <a:endParaRPr lang="ru-RU"/>
        </a:p>
      </dgm:t>
    </dgm:pt>
    <dgm:pt modelId="{75CE1BCB-5251-4AFE-AB9E-302B7F024298}">
      <dgm:prSet phldrT="[Текст]" custT="1"/>
      <dgm:spPr/>
      <dgm:t>
        <a:bodyPr/>
        <a:lstStyle/>
        <a:p>
          <a:r>
            <a:rPr lang="ru-RU" sz="1800" dirty="0">
              <a:solidFill>
                <a:schemeClr val="accent5">
                  <a:lumMod val="50000"/>
                </a:schemeClr>
              </a:solidFill>
              <a:latin typeface="Times New Roman" pitchFamily="18" charset="0"/>
              <a:cs typeface="Times New Roman" pitchFamily="18" charset="0"/>
            </a:rPr>
            <a:t>Прочие работы по содержанию дорог – 49,8 тыс.руб.</a:t>
          </a:r>
        </a:p>
      </dgm:t>
    </dgm:pt>
    <dgm:pt modelId="{B033346D-5E40-4DB2-85D7-8DA86D556444}" type="parTrans" cxnId="{2B96FBDB-50F2-4E1E-93FF-36CFC908D36E}">
      <dgm:prSet/>
      <dgm:spPr/>
      <dgm:t>
        <a:bodyPr/>
        <a:lstStyle/>
        <a:p>
          <a:endParaRPr lang="ru-RU"/>
        </a:p>
      </dgm:t>
    </dgm:pt>
    <dgm:pt modelId="{584365DD-555C-49D9-B149-9E55132A4AE5}" type="sibTrans" cxnId="{2B96FBDB-50F2-4E1E-93FF-36CFC908D36E}">
      <dgm:prSet/>
      <dgm:spPr/>
      <dgm:t>
        <a:bodyPr/>
        <a:lstStyle/>
        <a:p>
          <a:endParaRPr lang="ru-RU"/>
        </a:p>
      </dgm:t>
    </dgm:pt>
    <dgm:pt modelId="{C1768847-A479-40DD-AB73-04B5AE468FE6}" type="pres">
      <dgm:prSet presAssocID="{315699C9-F5A1-4F9E-A9C2-31B6ACCD52EF}" presName="Name0" presStyleCnt="0">
        <dgm:presLayoutVars>
          <dgm:chMax val="7"/>
          <dgm:chPref val="7"/>
          <dgm:dir/>
        </dgm:presLayoutVars>
      </dgm:prSet>
      <dgm:spPr/>
      <dgm:t>
        <a:bodyPr/>
        <a:lstStyle/>
        <a:p>
          <a:endParaRPr lang="ru-RU"/>
        </a:p>
      </dgm:t>
    </dgm:pt>
    <dgm:pt modelId="{AF04EB4B-18A0-45FE-9C3B-AE6E82E0FEBD}" type="pres">
      <dgm:prSet presAssocID="{315699C9-F5A1-4F9E-A9C2-31B6ACCD52EF}" presName="Name1" presStyleCnt="0"/>
      <dgm:spPr/>
    </dgm:pt>
    <dgm:pt modelId="{5C7A0B86-63F1-4C07-BC1A-7C0FB584BB2A}" type="pres">
      <dgm:prSet presAssocID="{315699C9-F5A1-4F9E-A9C2-31B6ACCD52EF}" presName="cycle" presStyleCnt="0"/>
      <dgm:spPr/>
    </dgm:pt>
    <dgm:pt modelId="{3BD598F3-F25A-4F42-BEED-E1D976A31EDD}" type="pres">
      <dgm:prSet presAssocID="{315699C9-F5A1-4F9E-A9C2-31B6ACCD52EF}" presName="srcNode" presStyleLbl="node1" presStyleIdx="0" presStyleCnt="6"/>
      <dgm:spPr/>
    </dgm:pt>
    <dgm:pt modelId="{19185CE7-8543-41F1-9AE9-6B616CA58444}" type="pres">
      <dgm:prSet presAssocID="{315699C9-F5A1-4F9E-A9C2-31B6ACCD52EF}" presName="conn" presStyleLbl="parChTrans1D2" presStyleIdx="0" presStyleCnt="1"/>
      <dgm:spPr/>
      <dgm:t>
        <a:bodyPr/>
        <a:lstStyle/>
        <a:p>
          <a:endParaRPr lang="ru-RU"/>
        </a:p>
      </dgm:t>
    </dgm:pt>
    <dgm:pt modelId="{A1481B2D-3761-4797-BEB6-284CA48B147D}" type="pres">
      <dgm:prSet presAssocID="{315699C9-F5A1-4F9E-A9C2-31B6ACCD52EF}" presName="extraNode" presStyleLbl="node1" presStyleIdx="0" presStyleCnt="6"/>
      <dgm:spPr/>
    </dgm:pt>
    <dgm:pt modelId="{9FBE8D94-B585-4A73-B4EF-DD02E90B7C55}" type="pres">
      <dgm:prSet presAssocID="{315699C9-F5A1-4F9E-A9C2-31B6ACCD52EF}" presName="dstNode" presStyleLbl="node1" presStyleIdx="0" presStyleCnt="6"/>
      <dgm:spPr/>
    </dgm:pt>
    <dgm:pt modelId="{BA38E1CD-FD6E-4431-A276-A51AE78A344E}" type="pres">
      <dgm:prSet presAssocID="{D6697977-6FE2-40F5-B910-5DC1316331D7}" presName="text_1" presStyleLbl="node1" presStyleIdx="0" presStyleCnt="6">
        <dgm:presLayoutVars>
          <dgm:bulletEnabled val="1"/>
        </dgm:presLayoutVars>
      </dgm:prSet>
      <dgm:spPr/>
      <dgm:t>
        <a:bodyPr/>
        <a:lstStyle/>
        <a:p>
          <a:endParaRPr lang="ru-RU"/>
        </a:p>
      </dgm:t>
    </dgm:pt>
    <dgm:pt modelId="{EF2786C8-ED75-425E-A440-8AEC9A31FBD0}" type="pres">
      <dgm:prSet presAssocID="{D6697977-6FE2-40F5-B910-5DC1316331D7}" presName="accent_1" presStyleCnt="0"/>
      <dgm:spPr/>
    </dgm:pt>
    <dgm:pt modelId="{052F6C1F-EB67-4700-AA9B-912E0BCD417F}" type="pres">
      <dgm:prSet presAssocID="{D6697977-6FE2-40F5-B910-5DC1316331D7}" presName="accentRepeatNode" presStyleLbl="solidFgAcc1" presStyleIdx="0" presStyleCnt="6"/>
      <dgm:spPr/>
    </dgm:pt>
    <dgm:pt modelId="{3179169E-38C5-4721-B36E-6CECC5A4BAA9}" type="pres">
      <dgm:prSet presAssocID="{492310E2-6157-4381-BECF-CC65768DE3FD}" presName="text_2" presStyleLbl="node1" presStyleIdx="1" presStyleCnt="6">
        <dgm:presLayoutVars>
          <dgm:bulletEnabled val="1"/>
        </dgm:presLayoutVars>
      </dgm:prSet>
      <dgm:spPr/>
      <dgm:t>
        <a:bodyPr/>
        <a:lstStyle/>
        <a:p>
          <a:endParaRPr lang="ru-RU"/>
        </a:p>
      </dgm:t>
    </dgm:pt>
    <dgm:pt modelId="{14C2098D-8813-4560-8CFF-8497BCDE712B}" type="pres">
      <dgm:prSet presAssocID="{492310E2-6157-4381-BECF-CC65768DE3FD}" presName="accent_2" presStyleCnt="0"/>
      <dgm:spPr/>
    </dgm:pt>
    <dgm:pt modelId="{5342AECB-5CB5-4A08-9CE7-6DD90A890C3E}" type="pres">
      <dgm:prSet presAssocID="{492310E2-6157-4381-BECF-CC65768DE3FD}" presName="accentRepeatNode" presStyleLbl="solidFgAcc1" presStyleIdx="1" presStyleCnt="6"/>
      <dgm:spPr/>
    </dgm:pt>
    <dgm:pt modelId="{4063BAF8-9C91-4E06-BBB0-6F1CC2DBBAFF}" type="pres">
      <dgm:prSet presAssocID="{D1975AAD-FDB2-4E6F-AE2A-4B2F4702BD58}" presName="text_3" presStyleLbl="node1" presStyleIdx="2" presStyleCnt="6">
        <dgm:presLayoutVars>
          <dgm:bulletEnabled val="1"/>
        </dgm:presLayoutVars>
      </dgm:prSet>
      <dgm:spPr/>
      <dgm:t>
        <a:bodyPr/>
        <a:lstStyle/>
        <a:p>
          <a:endParaRPr lang="ru-RU"/>
        </a:p>
      </dgm:t>
    </dgm:pt>
    <dgm:pt modelId="{66EF634C-E2BA-437E-8E07-DFB3DC322B9D}" type="pres">
      <dgm:prSet presAssocID="{D1975AAD-FDB2-4E6F-AE2A-4B2F4702BD58}" presName="accent_3" presStyleCnt="0"/>
      <dgm:spPr/>
    </dgm:pt>
    <dgm:pt modelId="{1700BC00-DC0E-4C9B-BC51-5F75907F6CED}" type="pres">
      <dgm:prSet presAssocID="{D1975AAD-FDB2-4E6F-AE2A-4B2F4702BD58}" presName="accentRepeatNode" presStyleLbl="solidFgAcc1" presStyleIdx="2" presStyleCnt="6"/>
      <dgm:spPr/>
    </dgm:pt>
    <dgm:pt modelId="{91C8C20E-0AB9-4815-9067-9B940D20D62C}" type="pres">
      <dgm:prSet presAssocID="{D5319268-E020-45EB-8A4D-0CD7B9DCB4C3}" presName="text_4" presStyleLbl="node1" presStyleIdx="3" presStyleCnt="6">
        <dgm:presLayoutVars>
          <dgm:bulletEnabled val="1"/>
        </dgm:presLayoutVars>
      </dgm:prSet>
      <dgm:spPr/>
      <dgm:t>
        <a:bodyPr/>
        <a:lstStyle/>
        <a:p>
          <a:endParaRPr lang="ru-RU"/>
        </a:p>
      </dgm:t>
    </dgm:pt>
    <dgm:pt modelId="{D38F5DB1-BDF6-4E03-BF00-42491AB6E751}" type="pres">
      <dgm:prSet presAssocID="{D5319268-E020-45EB-8A4D-0CD7B9DCB4C3}" presName="accent_4" presStyleCnt="0"/>
      <dgm:spPr/>
    </dgm:pt>
    <dgm:pt modelId="{9CCA6A7A-BF9E-4629-9A98-3F52FACD272C}" type="pres">
      <dgm:prSet presAssocID="{D5319268-E020-45EB-8A4D-0CD7B9DCB4C3}" presName="accentRepeatNode" presStyleLbl="solidFgAcc1" presStyleIdx="3" presStyleCnt="6"/>
      <dgm:spPr/>
    </dgm:pt>
    <dgm:pt modelId="{3CA5877C-2DF1-4E4D-81AF-385FA0BBAB06}" type="pres">
      <dgm:prSet presAssocID="{EEB9AC37-801E-432B-8766-B45C85CF489A}" presName="text_5" presStyleLbl="node1" presStyleIdx="4" presStyleCnt="6">
        <dgm:presLayoutVars>
          <dgm:bulletEnabled val="1"/>
        </dgm:presLayoutVars>
      </dgm:prSet>
      <dgm:spPr/>
      <dgm:t>
        <a:bodyPr/>
        <a:lstStyle/>
        <a:p>
          <a:endParaRPr lang="ru-RU"/>
        </a:p>
      </dgm:t>
    </dgm:pt>
    <dgm:pt modelId="{F8AABD3E-ED6D-4F62-9CE7-1D625BF7F1F4}" type="pres">
      <dgm:prSet presAssocID="{EEB9AC37-801E-432B-8766-B45C85CF489A}" presName="accent_5" presStyleCnt="0"/>
      <dgm:spPr/>
    </dgm:pt>
    <dgm:pt modelId="{4A79205A-E7ED-4306-9FAA-B8D122D0A9F7}" type="pres">
      <dgm:prSet presAssocID="{EEB9AC37-801E-432B-8766-B45C85CF489A}" presName="accentRepeatNode" presStyleLbl="solidFgAcc1" presStyleIdx="4" presStyleCnt="6"/>
      <dgm:spPr/>
    </dgm:pt>
    <dgm:pt modelId="{B1776DB5-150E-4A0E-A5BB-818C26412782}" type="pres">
      <dgm:prSet presAssocID="{75CE1BCB-5251-4AFE-AB9E-302B7F024298}" presName="text_6" presStyleLbl="node1" presStyleIdx="5" presStyleCnt="6">
        <dgm:presLayoutVars>
          <dgm:bulletEnabled val="1"/>
        </dgm:presLayoutVars>
      </dgm:prSet>
      <dgm:spPr/>
      <dgm:t>
        <a:bodyPr/>
        <a:lstStyle/>
        <a:p>
          <a:endParaRPr lang="ru-RU"/>
        </a:p>
      </dgm:t>
    </dgm:pt>
    <dgm:pt modelId="{F20AE772-56A5-4D57-A612-2CE8D46C276B}" type="pres">
      <dgm:prSet presAssocID="{75CE1BCB-5251-4AFE-AB9E-302B7F024298}" presName="accent_6" presStyleCnt="0"/>
      <dgm:spPr/>
    </dgm:pt>
    <dgm:pt modelId="{83A6A7B5-9181-4FE2-8E7C-D9F94D5774F1}" type="pres">
      <dgm:prSet presAssocID="{75CE1BCB-5251-4AFE-AB9E-302B7F024298}" presName="accentRepeatNode" presStyleLbl="solidFgAcc1" presStyleIdx="5" presStyleCnt="6"/>
      <dgm:spPr/>
    </dgm:pt>
  </dgm:ptLst>
  <dgm:cxnLst>
    <dgm:cxn modelId="{FE09ACD0-0917-4796-9422-2654C9D0DD2D}" type="presOf" srcId="{492310E2-6157-4381-BECF-CC65768DE3FD}" destId="{3179169E-38C5-4721-B36E-6CECC5A4BAA9}" srcOrd="0" destOrd="0" presId="urn:microsoft.com/office/officeart/2008/layout/VerticalCurvedList"/>
    <dgm:cxn modelId="{8732C01D-5D01-4C03-AC23-6130B3175159}" type="presOf" srcId="{D2A63BA7-4DD9-4D81-B59F-0939833470FD}" destId="{19185CE7-8543-41F1-9AE9-6B616CA58444}" srcOrd="0" destOrd="0" presId="urn:microsoft.com/office/officeart/2008/layout/VerticalCurvedList"/>
    <dgm:cxn modelId="{2B96FBDB-50F2-4E1E-93FF-36CFC908D36E}" srcId="{315699C9-F5A1-4F9E-A9C2-31B6ACCD52EF}" destId="{75CE1BCB-5251-4AFE-AB9E-302B7F024298}" srcOrd="5" destOrd="0" parTransId="{B033346D-5E40-4DB2-85D7-8DA86D556444}" sibTransId="{584365DD-555C-49D9-B149-9E55132A4AE5}"/>
    <dgm:cxn modelId="{5E91FE50-7289-40CE-B7D0-1495561C5E07}" srcId="{315699C9-F5A1-4F9E-A9C2-31B6ACCD52EF}" destId="{D5319268-E020-45EB-8A4D-0CD7B9DCB4C3}" srcOrd="3" destOrd="0" parTransId="{B6FD3F0F-F7FE-4B93-B803-4CE1F81BE7DC}" sibTransId="{910C5368-A0C3-4B85-9490-4B84321BC858}"/>
    <dgm:cxn modelId="{1944F1F1-D7F5-4934-95C9-A0DFE8AE7DDB}" srcId="{315699C9-F5A1-4F9E-A9C2-31B6ACCD52EF}" destId="{D6697977-6FE2-40F5-B910-5DC1316331D7}" srcOrd="0" destOrd="0" parTransId="{1064911C-9C4C-425D-8F92-03C0E2696F0E}" sibTransId="{D2A63BA7-4DD9-4D81-B59F-0939833470FD}"/>
    <dgm:cxn modelId="{BD4BF0AB-152F-40F6-9702-71853365B7A5}" type="presOf" srcId="{D5319268-E020-45EB-8A4D-0CD7B9DCB4C3}" destId="{91C8C20E-0AB9-4815-9067-9B940D20D62C}" srcOrd="0" destOrd="0" presId="urn:microsoft.com/office/officeart/2008/layout/VerticalCurvedList"/>
    <dgm:cxn modelId="{C81BF4FC-0890-47EC-B211-1F51E22087CC}" type="presOf" srcId="{75CE1BCB-5251-4AFE-AB9E-302B7F024298}" destId="{B1776DB5-150E-4A0E-A5BB-818C26412782}" srcOrd="0" destOrd="0" presId="urn:microsoft.com/office/officeart/2008/layout/VerticalCurvedList"/>
    <dgm:cxn modelId="{9AC4A5AB-DE39-43D0-9E3D-D05BF33EB9FE}" type="presOf" srcId="{D1975AAD-FDB2-4E6F-AE2A-4B2F4702BD58}" destId="{4063BAF8-9C91-4E06-BBB0-6F1CC2DBBAFF}" srcOrd="0" destOrd="0" presId="urn:microsoft.com/office/officeart/2008/layout/VerticalCurvedList"/>
    <dgm:cxn modelId="{A56D8C09-EBA4-4113-A298-A0A13B392961}" type="presOf" srcId="{EEB9AC37-801E-432B-8766-B45C85CF489A}" destId="{3CA5877C-2DF1-4E4D-81AF-385FA0BBAB06}" srcOrd="0" destOrd="0" presId="urn:microsoft.com/office/officeart/2008/layout/VerticalCurvedList"/>
    <dgm:cxn modelId="{55B935B1-C58B-4425-928B-6062498AE0F2}" srcId="{315699C9-F5A1-4F9E-A9C2-31B6ACCD52EF}" destId="{EEB9AC37-801E-432B-8766-B45C85CF489A}" srcOrd="4" destOrd="0" parTransId="{36A1E101-DDCB-4C47-AD56-F223A22CDDF8}" sibTransId="{3B84082B-9965-4E93-AA57-5AFC69E0507E}"/>
    <dgm:cxn modelId="{472CA5BA-782B-4AF0-800A-9C55B0F23CDB}" srcId="{315699C9-F5A1-4F9E-A9C2-31B6ACCD52EF}" destId="{492310E2-6157-4381-BECF-CC65768DE3FD}" srcOrd="1" destOrd="0" parTransId="{4E092AE0-C6FE-44D3-9EF5-EF10CCF97BD1}" sibTransId="{92D0D89B-3EF1-4536-BB55-89A0E6972FCA}"/>
    <dgm:cxn modelId="{4058C186-65C9-4B9E-B850-A10915981040}" srcId="{315699C9-F5A1-4F9E-A9C2-31B6ACCD52EF}" destId="{D1975AAD-FDB2-4E6F-AE2A-4B2F4702BD58}" srcOrd="2" destOrd="0" parTransId="{B2131C15-CCBA-4A35-883D-C4825C6F89AA}" sibTransId="{C1D35FD1-F35F-4AF7-9CD3-10C9694ED40D}"/>
    <dgm:cxn modelId="{8195FE34-1C73-403F-B49F-29DAEDCC1C83}" type="presOf" srcId="{D6697977-6FE2-40F5-B910-5DC1316331D7}" destId="{BA38E1CD-FD6E-4431-A276-A51AE78A344E}" srcOrd="0" destOrd="0" presId="urn:microsoft.com/office/officeart/2008/layout/VerticalCurvedList"/>
    <dgm:cxn modelId="{A35C66D1-1E27-4B87-8719-1DC5F7BA6B43}" type="presOf" srcId="{315699C9-F5A1-4F9E-A9C2-31B6ACCD52EF}" destId="{C1768847-A479-40DD-AB73-04B5AE468FE6}" srcOrd="0" destOrd="0" presId="urn:microsoft.com/office/officeart/2008/layout/VerticalCurvedList"/>
    <dgm:cxn modelId="{6FFB1A97-E3FA-4FAA-A457-1B242630A218}" type="presParOf" srcId="{C1768847-A479-40DD-AB73-04B5AE468FE6}" destId="{AF04EB4B-18A0-45FE-9C3B-AE6E82E0FEBD}" srcOrd="0" destOrd="0" presId="urn:microsoft.com/office/officeart/2008/layout/VerticalCurvedList"/>
    <dgm:cxn modelId="{DB3AC96D-3F90-448D-AFBF-86A34231416A}" type="presParOf" srcId="{AF04EB4B-18A0-45FE-9C3B-AE6E82E0FEBD}" destId="{5C7A0B86-63F1-4C07-BC1A-7C0FB584BB2A}" srcOrd="0" destOrd="0" presId="urn:microsoft.com/office/officeart/2008/layout/VerticalCurvedList"/>
    <dgm:cxn modelId="{9F2B0186-4EBB-46F0-BBC1-432051E160D9}" type="presParOf" srcId="{5C7A0B86-63F1-4C07-BC1A-7C0FB584BB2A}" destId="{3BD598F3-F25A-4F42-BEED-E1D976A31EDD}" srcOrd="0" destOrd="0" presId="urn:microsoft.com/office/officeart/2008/layout/VerticalCurvedList"/>
    <dgm:cxn modelId="{6D0957D2-2008-4B5C-ACD5-8959E2B577E5}" type="presParOf" srcId="{5C7A0B86-63F1-4C07-BC1A-7C0FB584BB2A}" destId="{19185CE7-8543-41F1-9AE9-6B616CA58444}" srcOrd="1" destOrd="0" presId="urn:microsoft.com/office/officeart/2008/layout/VerticalCurvedList"/>
    <dgm:cxn modelId="{3905FADC-C158-4058-9994-24ED2B24FAB7}" type="presParOf" srcId="{5C7A0B86-63F1-4C07-BC1A-7C0FB584BB2A}" destId="{A1481B2D-3761-4797-BEB6-284CA48B147D}" srcOrd="2" destOrd="0" presId="urn:microsoft.com/office/officeart/2008/layout/VerticalCurvedList"/>
    <dgm:cxn modelId="{4C758E67-0C47-4021-8E16-82E52C02180B}" type="presParOf" srcId="{5C7A0B86-63F1-4C07-BC1A-7C0FB584BB2A}" destId="{9FBE8D94-B585-4A73-B4EF-DD02E90B7C55}" srcOrd="3" destOrd="0" presId="urn:microsoft.com/office/officeart/2008/layout/VerticalCurvedList"/>
    <dgm:cxn modelId="{20A56F67-7D81-4A5D-AB29-148E62A9FC2A}" type="presParOf" srcId="{AF04EB4B-18A0-45FE-9C3B-AE6E82E0FEBD}" destId="{BA38E1CD-FD6E-4431-A276-A51AE78A344E}" srcOrd="1" destOrd="0" presId="urn:microsoft.com/office/officeart/2008/layout/VerticalCurvedList"/>
    <dgm:cxn modelId="{A253E658-EB53-4CDC-AFF9-CC0EA5B7D02D}" type="presParOf" srcId="{AF04EB4B-18A0-45FE-9C3B-AE6E82E0FEBD}" destId="{EF2786C8-ED75-425E-A440-8AEC9A31FBD0}" srcOrd="2" destOrd="0" presId="urn:microsoft.com/office/officeart/2008/layout/VerticalCurvedList"/>
    <dgm:cxn modelId="{5D6BEA18-0715-44FD-9306-EA16DFF034C2}" type="presParOf" srcId="{EF2786C8-ED75-425E-A440-8AEC9A31FBD0}" destId="{052F6C1F-EB67-4700-AA9B-912E0BCD417F}" srcOrd="0" destOrd="0" presId="urn:microsoft.com/office/officeart/2008/layout/VerticalCurvedList"/>
    <dgm:cxn modelId="{74624CDD-B131-465D-A3AB-C7A4F8F3E035}" type="presParOf" srcId="{AF04EB4B-18A0-45FE-9C3B-AE6E82E0FEBD}" destId="{3179169E-38C5-4721-B36E-6CECC5A4BAA9}" srcOrd="3" destOrd="0" presId="urn:microsoft.com/office/officeart/2008/layout/VerticalCurvedList"/>
    <dgm:cxn modelId="{862A168E-FE3C-45EB-841A-50BB95A7A6B3}" type="presParOf" srcId="{AF04EB4B-18A0-45FE-9C3B-AE6E82E0FEBD}" destId="{14C2098D-8813-4560-8CFF-8497BCDE712B}" srcOrd="4" destOrd="0" presId="urn:microsoft.com/office/officeart/2008/layout/VerticalCurvedList"/>
    <dgm:cxn modelId="{70DD9E1D-8CF6-4DD4-9853-6C422DBC82CF}" type="presParOf" srcId="{14C2098D-8813-4560-8CFF-8497BCDE712B}" destId="{5342AECB-5CB5-4A08-9CE7-6DD90A890C3E}" srcOrd="0" destOrd="0" presId="urn:microsoft.com/office/officeart/2008/layout/VerticalCurvedList"/>
    <dgm:cxn modelId="{B7409192-E196-4759-A50C-E8963E57ECE2}" type="presParOf" srcId="{AF04EB4B-18A0-45FE-9C3B-AE6E82E0FEBD}" destId="{4063BAF8-9C91-4E06-BBB0-6F1CC2DBBAFF}" srcOrd="5" destOrd="0" presId="urn:microsoft.com/office/officeart/2008/layout/VerticalCurvedList"/>
    <dgm:cxn modelId="{09BCB96A-2513-4F86-A80D-C73BBC3F4FFF}" type="presParOf" srcId="{AF04EB4B-18A0-45FE-9C3B-AE6E82E0FEBD}" destId="{66EF634C-E2BA-437E-8E07-DFB3DC322B9D}" srcOrd="6" destOrd="0" presId="urn:microsoft.com/office/officeart/2008/layout/VerticalCurvedList"/>
    <dgm:cxn modelId="{EA9F4D74-D62F-4E70-A269-D2772679A471}" type="presParOf" srcId="{66EF634C-E2BA-437E-8E07-DFB3DC322B9D}" destId="{1700BC00-DC0E-4C9B-BC51-5F75907F6CED}" srcOrd="0" destOrd="0" presId="urn:microsoft.com/office/officeart/2008/layout/VerticalCurvedList"/>
    <dgm:cxn modelId="{D1786886-7A45-468B-81BF-AB739AC489A1}" type="presParOf" srcId="{AF04EB4B-18A0-45FE-9C3B-AE6E82E0FEBD}" destId="{91C8C20E-0AB9-4815-9067-9B940D20D62C}" srcOrd="7" destOrd="0" presId="urn:microsoft.com/office/officeart/2008/layout/VerticalCurvedList"/>
    <dgm:cxn modelId="{C83575EA-942F-4D4C-AFB7-6E234A6DFBA2}" type="presParOf" srcId="{AF04EB4B-18A0-45FE-9C3B-AE6E82E0FEBD}" destId="{D38F5DB1-BDF6-4E03-BF00-42491AB6E751}" srcOrd="8" destOrd="0" presId="urn:microsoft.com/office/officeart/2008/layout/VerticalCurvedList"/>
    <dgm:cxn modelId="{CB68E326-627C-41DF-9BA9-C5C40916FE53}" type="presParOf" srcId="{D38F5DB1-BDF6-4E03-BF00-42491AB6E751}" destId="{9CCA6A7A-BF9E-4629-9A98-3F52FACD272C}" srcOrd="0" destOrd="0" presId="urn:microsoft.com/office/officeart/2008/layout/VerticalCurvedList"/>
    <dgm:cxn modelId="{0D79A9F0-323E-4A44-9EF9-EAD1C3B3BFB3}" type="presParOf" srcId="{AF04EB4B-18A0-45FE-9C3B-AE6E82E0FEBD}" destId="{3CA5877C-2DF1-4E4D-81AF-385FA0BBAB06}" srcOrd="9" destOrd="0" presId="urn:microsoft.com/office/officeart/2008/layout/VerticalCurvedList"/>
    <dgm:cxn modelId="{2FB098B5-E713-4AF0-9345-966CC9A17201}" type="presParOf" srcId="{AF04EB4B-18A0-45FE-9C3B-AE6E82E0FEBD}" destId="{F8AABD3E-ED6D-4F62-9CE7-1D625BF7F1F4}" srcOrd="10" destOrd="0" presId="urn:microsoft.com/office/officeart/2008/layout/VerticalCurvedList"/>
    <dgm:cxn modelId="{9BCF90AD-41E3-43A5-8D2F-1511BEABAFE4}" type="presParOf" srcId="{F8AABD3E-ED6D-4F62-9CE7-1D625BF7F1F4}" destId="{4A79205A-E7ED-4306-9FAA-B8D122D0A9F7}" srcOrd="0" destOrd="0" presId="urn:microsoft.com/office/officeart/2008/layout/VerticalCurvedList"/>
    <dgm:cxn modelId="{26265F00-3C5F-4B93-A72E-F187FA671865}" type="presParOf" srcId="{AF04EB4B-18A0-45FE-9C3B-AE6E82E0FEBD}" destId="{B1776DB5-150E-4A0E-A5BB-818C26412782}" srcOrd="11" destOrd="0" presId="urn:microsoft.com/office/officeart/2008/layout/VerticalCurvedList"/>
    <dgm:cxn modelId="{AB135416-D269-4FA3-95D0-7E0D1A21D72A}" type="presParOf" srcId="{AF04EB4B-18A0-45FE-9C3B-AE6E82E0FEBD}" destId="{F20AE772-56A5-4D57-A612-2CE8D46C276B}" srcOrd="12" destOrd="0" presId="urn:microsoft.com/office/officeart/2008/layout/VerticalCurvedList"/>
    <dgm:cxn modelId="{58EE88DD-2612-4F9A-8CF0-CBD62BA0C17D}" type="presParOf" srcId="{F20AE772-56A5-4D57-A612-2CE8D46C276B}" destId="{83A6A7B5-9181-4FE2-8E7C-D9F94D5774F1}" srcOrd="0" destOrd="0" presId="urn:microsoft.com/office/officeart/2008/layout/VerticalCurv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986B9-B1BF-4A7E-BAFC-A65A90E59460}">
      <dsp:nvSpPr>
        <dsp:cNvPr id="0" name=""/>
        <dsp:cNvSpPr/>
      </dsp:nvSpPr>
      <dsp:spPr>
        <a:xfrm>
          <a:off x="-61738"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9430F26-8F63-4609-8355-10B63575A95E}">
      <dsp:nvSpPr>
        <dsp:cNvPr id="0" name=""/>
        <dsp:cNvSpPr/>
      </dsp:nvSpPr>
      <dsp:spPr>
        <a:xfrm>
          <a:off x="624032" y="3235654"/>
          <a:ext cx="160129" cy="16012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B32D3C8-477B-43FA-9F8B-8801FB569745}">
      <dsp:nvSpPr>
        <dsp:cNvPr id="0" name=""/>
        <dsp:cNvSpPr/>
      </dsp:nvSpPr>
      <dsp:spPr>
        <a:xfrm>
          <a:off x="847561" y="3315719"/>
          <a:ext cx="2687338" cy="1035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49"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Рабочие места – 965 ед.</a:t>
          </a:r>
        </a:p>
      </dsp:txBody>
      <dsp:txXfrm>
        <a:off x="847561" y="3315719"/>
        <a:ext cx="2687338" cy="1035618"/>
      </dsp:txXfrm>
    </dsp:sp>
    <dsp:sp modelId="{1C196648-C44D-42DC-9D6B-330538AE2474}">
      <dsp:nvSpPr>
        <dsp:cNvPr id="0" name=""/>
        <dsp:cNvSpPr/>
      </dsp:nvSpPr>
      <dsp:spPr>
        <a:xfrm>
          <a:off x="1755380" y="2223533"/>
          <a:ext cx="278485" cy="27848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B3C962-B01E-401F-A5E8-EFF2A76EDC49}">
      <dsp:nvSpPr>
        <dsp:cNvPr id="0" name=""/>
        <dsp:cNvSpPr/>
      </dsp:nvSpPr>
      <dsp:spPr>
        <a:xfrm>
          <a:off x="2062006" y="2362776"/>
          <a:ext cx="2317012" cy="1988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64"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Инвестиции – 348,4 млн.руб.</a:t>
          </a:r>
        </a:p>
      </dsp:txBody>
      <dsp:txXfrm>
        <a:off x="2062006" y="2362776"/>
        <a:ext cx="2317012" cy="1988561"/>
      </dsp:txXfrm>
    </dsp:sp>
    <dsp:sp modelId="{C85605DD-8298-4097-8A1E-75862FEE8100}">
      <dsp:nvSpPr>
        <dsp:cNvPr id="0" name=""/>
        <dsp:cNvSpPr/>
      </dsp:nvSpPr>
      <dsp:spPr>
        <a:xfrm>
          <a:off x="3200024" y="1477714"/>
          <a:ext cx="368993" cy="3689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DD862A-75D5-4A6B-B52A-950E62CB648A}">
      <dsp:nvSpPr>
        <dsp:cNvPr id="0" name=""/>
        <dsp:cNvSpPr/>
      </dsp:nvSpPr>
      <dsp:spPr>
        <a:xfrm>
          <a:off x="418936" y="888993"/>
          <a:ext cx="2676822" cy="1154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522"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Капитальные вложения – 193,4 млн.руб.</a:t>
          </a:r>
        </a:p>
      </dsp:txBody>
      <dsp:txXfrm>
        <a:off x="418936" y="888993"/>
        <a:ext cx="2676822" cy="1154092"/>
      </dsp:txXfrm>
    </dsp:sp>
    <dsp:sp modelId="{4E4AD019-9D97-49EF-80DE-9270C45F8DAC}">
      <dsp:nvSpPr>
        <dsp:cNvPr id="0" name=""/>
        <dsp:cNvSpPr/>
      </dsp:nvSpPr>
      <dsp:spPr>
        <a:xfrm>
          <a:off x="4773468" y="984272"/>
          <a:ext cx="494311" cy="4943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D2310BE-91EF-444A-994F-533F451A2581}">
      <dsp:nvSpPr>
        <dsp:cNvPr id="0" name=""/>
        <dsp:cNvSpPr/>
      </dsp:nvSpPr>
      <dsp:spPr>
        <a:xfrm>
          <a:off x="4440636" y="1603384"/>
          <a:ext cx="2622025" cy="191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26" tIns="0" rIns="0" bIns="0" numCol="1" spcCol="1270" anchor="t" anchorCtr="0">
          <a:noAutofit/>
        </a:bodyPr>
        <a:lstStyle/>
        <a:p>
          <a:pPr marL="0" lvl="0" indent="0" algn="l" defTabSz="1066800">
            <a:lnSpc>
              <a:spcPct val="90000"/>
            </a:lnSpc>
            <a:spcBef>
              <a:spcPct val="0"/>
            </a:spcBef>
            <a:spcAft>
              <a:spcPct val="35000"/>
            </a:spcAft>
            <a:buNone/>
          </a:pPr>
          <a:r>
            <a:rPr lang="ru-RU" sz="2400" b="1" kern="1200" dirty="0">
              <a:solidFill>
                <a:srgbClr val="002060"/>
              </a:solidFill>
              <a:latin typeface="Times New Roman" pitchFamily="18" charset="0"/>
              <a:cs typeface="Times New Roman" pitchFamily="18" charset="0"/>
            </a:rPr>
            <a:t>Выручка, полученная резидентами – 3871,9 млн.руб.</a:t>
          </a:r>
        </a:p>
      </dsp:txBody>
      <dsp:txXfrm>
        <a:off x="4440636" y="1603384"/>
        <a:ext cx="2622025" cy="19102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74DB2-88DF-48C8-9C1A-AD67A9B2C1B1}">
      <dsp:nvSpPr>
        <dsp:cNvPr id="0" name=""/>
        <dsp:cNvSpPr/>
      </dsp:nvSpPr>
      <dsp:spPr>
        <a:xfrm>
          <a:off x="0" y="135199"/>
          <a:ext cx="5429288" cy="743242"/>
        </a:xfrm>
        <a:prstGeom prst="roundRect">
          <a:avLst/>
        </a:prstGeom>
        <a:gradFill rotWithShape="0">
          <a:gsLst>
            <a:gs pos="0">
              <a:schemeClr val="accent2">
                <a:shade val="50000"/>
                <a:hueOff val="0"/>
                <a:satOff val="0"/>
                <a:lumOff val="0"/>
                <a:alphaOff val="0"/>
                <a:lumMod val="110000"/>
                <a:satMod val="105000"/>
                <a:tint val="67000"/>
              </a:schemeClr>
            </a:gs>
            <a:gs pos="50000">
              <a:schemeClr val="accent2">
                <a:shade val="50000"/>
                <a:hueOff val="0"/>
                <a:satOff val="0"/>
                <a:lumOff val="0"/>
                <a:alphaOff val="0"/>
                <a:lumMod val="105000"/>
                <a:satMod val="103000"/>
                <a:tint val="73000"/>
              </a:schemeClr>
            </a:gs>
            <a:gs pos="100000">
              <a:schemeClr val="accent2">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solidFill>
                <a:schemeClr val="accent5">
                  <a:lumMod val="50000"/>
                </a:schemeClr>
              </a:solidFill>
              <a:effectLst/>
              <a:latin typeface="Times New Roman" pitchFamily="18" charset="0"/>
              <a:ea typeface="Times New Roman"/>
              <a:cs typeface="Times New Roman" pitchFamily="18" charset="0"/>
            </a:rPr>
            <a:t>Ямочный ремонт асфальтобетонного покрытия автомобильных дорог (1123 кв.м.) – 1426,5 тыс.руб.</a:t>
          </a:r>
          <a:endParaRPr lang="ru-RU" sz="1400" kern="1200" dirty="0">
            <a:solidFill>
              <a:schemeClr val="accent5">
                <a:lumMod val="50000"/>
              </a:schemeClr>
            </a:solidFill>
            <a:latin typeface="Times New Roman" pitchFamily="18" charset="0"/>
            <a:cs typeface="Times New Roman" pitchFamily="18" charset="0"/>
          </a:endParaRPr>
        </a:p>
      </dsp:txBody>
      <dsp:txXfrm>
        <a:off x="36282" y="171481"/>
        <a:ext cx="5356724" cy="670678"/>
      </dsp:txXfrm>
    </dsp:sp>
    <dsp:sp modelId="{B9D5C95D-6277-4C90-9C0B-FC663C8F5D69}">
      <dsp:nvSpPr>
        <dsp:cNvPr id="0" name=""/>
        <dsp:cNvSpPr/>
      </dsp:nvSpPr>
      <dsp:spPr>
        <a:xfrm>
          <a:off x="0" y="918761"/>
          <a:ext cx="5429288" cy="743242"/>
        </a:xfrm>
        <a:prstGeom prst="roundRect">
          <a:avLst/>
        </a:prstGeom>
        <a:gradFill rotWithShape="0">
          <a:gsLst>
            <a:gs pos="0">
              <a:schemeClr val="accent2">
                <a:shade val="50000"/>
                <a:hueOff val="-168907"/>
                <a:satOff val="2224"/>
                <a:lumOff val="13319"/>
                <a:alphaOff val="0"/>
                <a:lumMod val="110000"/>
                <a:satMod val="105000"/>
                <a:tint val="67000"/>
              </a:schemeClr>
            </a:gs>
            <a:gs pos="50000">
              <a:schemeClr val="accent2">
                <a:shade val="50000"/>
                <a:hueOff val="-168907"/>
                <a:satOff val="2224"/>
                <a:lumOff val="13319"/>
                <a:alphaOff val="0"/>
                <a:lumMod val="105000"/>
                <a:satMod val="103000"/>
                <a:tint val="73000"/>
              </a:schemeClr>
            </a:gs>
            <a:gs pos="100000">
              <a:schemeClr val="accent2">
                <a:shade val="50000"/>
                <a:hueOff val="-168907"/>
                <a:satOff val="2224"/>
                <a:lumOff val="1331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автомобильных дорог по ул. Кирова, ул.Больничный городок и ул. Рабочий поселок г.Наволоки (2597 кв.м.) – 3500,6 тыс.руб.</a:t>
          </a:r>
          <a:endParaRPr lang="ru-RU" sz="1400" kern="1200" dirty="0">
            <a:solidFill>
              <a:schemeClr val="accent5">
                <a:lumMod val="50000"/>
              </a:schemeClr>
            </a:solidFill>
            <a:latin typeface="Times New Roman" pitchFamily="18" charset="0"/>
            <a:cs typeface="Times New Roman" pitchFamily="18" charset="0"/>
          </a:endParaRPr>
        </a:p>
      </dsp:txBody>
      <dsp:txXfrm>
        <a:off x="36282" y="955043"/>
        <a:ext cx="5356724" cy="670678"/>
      </dsp:txXfrm>
    </dsp:sp>
    <dsp:sp modelId="{2722D7C5-4B6D-4B8F-9B85-404EE7CE9682}">
      <dsp:nvSpPr>
        <dsp:cNvPr id="0" name=""/>
        <dsp:cNvSpPr/>
      </dsp:nvSpPr>
      <dsp:spPr>
        <a:xfrm>
          <a:off x="0" y="1702324"/>
          <a:ext cx="5429288" cy="743242"/>
        </a:xfrm>
        <a:prstGeom prst="roundRect">
          <a:avLst/>
        </a:prstGeom>
        <a:gradFill rotWithShape="0">
          <a:gsLst>
            <a:gs pos="0">
              <a:schemeClr val="accent2">
                <a:shade val="50000"/>
                <a:hueOff val="-337813"/>
                <a:satOff val="4447"/>
                <a:lumOff val="26638"/>
                <a:alphaOff val="0"/>
                <a:lumMod val="110000"/>
                <a:satMod val="105000"/>
                <a:tint val="67000"/>
              </a:schemeClr>
            </a:gs>
            <a:gs pos="50000">
              <a:schemeClr val="accent2">
                <a:shade val="50000"/>
                <a:hueOff val="-337813"/>
                <a:satOff val="4447"/>
                <a:lumOff val="26638"/>
                <a:alphaOff val="0"/>
                <a:lumMod val="105000"/>
                <a:satMod val="103000"/>
                <a:tint val="73000"/>
              </a:schemeClr>
            </a:gs>
            <a:gs pos="100000">
              <a:schemeClr val="accent2">
                <a:shade val="50000"/>
                <a:hueOff val="-337813"/>
                <a:satOff val="4447"/>
                <a:lumOff val="266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solidFill>
                <a:schemeClr val="accent5">
                  <a:lumMod val="50000"/>
                </a:schemeClr>
              </a:solidFill>
              <a:effectLst/>
              <a:latin typeface="Times New Roman" pitchFamily="18" charset="0"/>
              <a:ea typeface="Times New Roman"/>
              <a:cs typeface="Times New Roman" pitchFamily="18" charset="0"/>
            </a:rPr>
            <a:t>Ремонт асфальтобетонного покрытия автомобильной дороги по ул. 12 Декабря  г.Наволоки (664 кв.м.) – 905,6 тыс.руб.</a:t>
          </a:r>
          <a:endParaRPr lang="ru-RU" sz="1400" kern="1200" dirty="0">
            <a:solidFill>
              <a:schemeClr val="accent5">
                <a:lumMod val="50000"/>
              </a:schemeClr>
            </a:solidFill>
            <a:latin typeface="Times New Roman" pitchFamily="18" charset="0"/>
            <a:cs typeface="Times New Roman" pitchFamily="18" charset="0"/>
          </a:endParaRPr>
        </a:p>
      </dsp:txBody>
      <dsp:txXfrm>
        <a:off x="36282" y="1738606"/>
        <a:ext cx="5356724" cy="670678"/>
      </dsp:txXfrm>
    </dsp:sp>
    <dsp:sp modelId="{DDC75CE6-197C-4BEB-84AF-FCB4C5D43B69}">
      <dsp:nvSpPr>
        <dsp:cNvPr id="0" name=""/>
        <dsp:cNvSpPr/>
      </dsp:nvSpPr>
      <dsp:spPr>
        <a:xfrm>
          <a:off x="0" y="2485886"/>
          <a:ext cx="5429288" cy="743242"/>
        </a:xfrm>
        <a:prstGeom prst="roundRect">
          <a:avLst/>
        </a:prstGeom>
        <a:gradFill rotWithShape="0">
          <a:gsLst>
            <a:gs pos="0">
              <a:schemeClr val="accent2">
                <a:shade val="50000"/>
                <a:hueOff val="-506720"/>
                <a:satOff val="6671"/>
                <a:lumOff val="39957"/>
                <a:alphaOff val="0"/>
                <a:lumMod val="110000"/>
                <a:satMod val="105000"/>
                <a:tint val="67000"/>
              </a:schemeClr>
            </a:gs>
            <a:gs pos="50000">
              <a:schemeClr val="accent2">
                <a:shade val="50000"/>
                <a:hueOff val="-506720"/>
                <a:satOff val="6671"/>
                <a:lumOff val="39957"/>
                <a:alphaOff val="0"/>
                <a:lumMod val="105000"/>
                <a:satMod val="103000"/>
                <a:tint val="73000"/>
              </a:schemeClr>
            </a:gs>
            <a:gs pos="100000">
              <a:schemeClr val="accent2">
                <a:shade val="50000"/>
                <a:hueOff val="-506720"/>
                <a:satOff val="6671"/>
                <a:lumOff val="399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solidFill>
                <a:schemeClr val="accent5">
                  <a:lumMod val="50000"/>
                </a:schemeClr>
              </a:solidFill>
              <a:effectLst/>
              <a:latin typeface="Times New Roman" pitchFamily="18" charset="0"/>
              <a:ea typeface="Times New Roman"/>
              <a:cs typeface="Times New Roman" pitchFamily="18" charset="0"/>
            </a:rPr>
            <a:t>Ремонт участков дорог по ул.Промышленная и ул.Заречная г.Наволоки – 700,8 тыс.руб.</a:t>
          </a:r>
          <a:endParaRPr lang="ru-RU" sz="1400" kern="1200" dirty="0">
            <a:solidFill>
              <a:schemeClr val="accent5">
                <a:lumMod val="50000"/>
              </a:schemeClr>
            </a:solidFill>
            <a:latin typeface="Times New Roman" pitchFamily="18" charset="0"/>
            <a:cs typeface="Times New Roman" pitchFamily="18" charset="0"/>
          </a:endParaRPr>
        </a:p>
      </dsp:txBody>
      <dsp:txXfrm>
        <a:off x="36282" y="2522168"/>
        <a:ext cx="5356724" cy="670678"/>
      </dsp:txXfrm>
    </dsp:sp>
    <dsp:sp modelId="{FB4AB9C1-A4E2-461E-AEDD-16F74DFD0E47}">
      <dsp:nvSpPr>
        <dsp:cNvPr id="0" name=""/>
        <dsp:cNvSpPr/>
      </dsp:nvSpPr>
      <dsp:spPr>
        <a:xfrm>
          <a:off x="0" y="3269449"/>
          <a:ext cx="5429288" cy="743242"/>
        </a:xfrm>
        <a:prstGeom prst="roundRect">
          <a:avLst/>
        </a:prstGeom>
        <a:gradFill rotWithShape="0">
          <a:gsLst>
            <a:gs pos="0">
              <a:schemeClr val="accent2">
                <a:shade val="50000"/>
                <a:hueOff val="-506720"/>
                <a:satOff val="6671"/>
                <a:lumOff val="39957"/>
                <a:alphaOff val="0"/>
                <a:lumMod val="110000"/>
                <a:satMod val="105000"/>
                <a:tint val="67000"/>
              </a:schemeClr>
            </a:gs>
            <a:gs pos="50000">
              <a:schemeClr val="accent2">
                <a:shade val="50000"/>
                <a:hueOff val="-506720"/>
                <a:satOff val="6671"/>
                <a:lumOff val="39957"/>
                <a:alphaOff val="0"/>
                <a:lumMod val="105000"/>
                <a:satMod val="103000"/>
                <a:tint val="73000"/>
              </a:schemeClr>
            </a:gs>
            <a:gs pos="100000">
              <a:schemeClr val="accent2">
                <a:shade val="50000"/>
                <a:hueOff val="-506720"/>
                <a:satOff val="6671"/>
                <a:lumOff val="399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solidFill>
                <a:schemeClr val="accent5">
                  <a:lumMod val="50000"/>
                </a:schemeClr>
              </a:solidFill>
              <a:effectLst/>
              <a:latin typeface="Times New Roman" pitchFamily="18" charset="0"/>
              <a:ea typeface="Times New Roman"/>
              <a:cs typeface="Times New Roman" pitchFamily="18" charset="0"/>
            </a:rPr>
            <a:t>Ремонт асфальтового покрытия проезда к  зданию </a:t>
          </a:r>
          <a:r>
            <a:rPr lang="ru-RU" sz="1400" kern="1200" dirty="0" err="1">
              <a:solidFill>
                <a:schemeClr val="accent5">
                  <a:lumMod val="50000"/>
                </a:schemeClr>
              </a:solidFill>
              <a:effectLst/>
              <a:latin typeface="Times New Roman" pitchFamily="18" charset="0"/>
              <a:ea typeface="Times New Roman"/>
              <a:cs typeface="Times New Roman" pitchFamily="18" charset="0"/>
            </a:rPr>
            <a:t>ФОКа</a:t>
          </a:r>
          <a:r>
            <a:rPr lang="ru-RU" sz="1400" kern="1200" dirty="0">
              <a:solidFill>
                <a:schemeClr val="accent5">
                  <a:lumMod val="50000"/>
                </a:schemeClr>
              </a:solidFill>
              <a:effectLst/>
              <a:latin typeface="Times New Roman" pitchFamily="18" charset="0"/>
              <a:ea typeface="Times New Roman"/>
              <a:cs typeface="Times New Roman" pitchFamily="18" charset="0"/>
            </a:rPr>
            <a:t> (1393 кв.м.) – 1308,9 тыс.руб.</a:t>
          </a:r>
          <a:endParaRPr lang="ru-RU" sz="1400" kern="1200" dirty="0">
            <a:solidFill>
              <a:schemeClr val="accent5">
                <a:lumMod val="50000"/>
              </a:schemeClr>
            </a:solidFill>
            <a:latin typeface="Times New Roman" pitchFamily="18" charset="0"/>
            <a:cs typeface="Times New Roman" pitchFamily="18" charset="0"/>
          </a:endParaRPr>
        </a:p>
      </dsp:txBody>
      <dsp:txXfrm>
        <a:off x="36282" y="3305731"/>
        <a:ext cx="5356724" cy="670678"/>
      </dsp:txXfrm>
    </dsp:sp>
    <dsp:sp modelId="{AED7FFE4-9849-47C5-B772-E8CC7D0A4318}">
      <dsp:nvSpPr>
        <dsp:cNvPr id="0" name=""/>
        <dsp:cNvSpPr/>
      </dsp:nvSpPr>
      <dsp:spPr>
        <a:xfrm>
          <a:off x="0" y="4053011"/>
          <a:ext cx="5429288" cy="743242"/>
        </a:xfrm>
        <a:prstGeom prst="roundRect">
          <a:avLst/>
        </a:prstGeom>
        <a:gradFill rotWithShape="0">
          <a:gsLst>
            <a:gs pos="0">
              <a:schemeClr val="accent2">
                <a:shade val="50000"/>
                <a:hueOff val="-337813"/>
                <a:satOff val="4447"/>
                <a:lumOff val="26638"/>
                <a:alphaOff val="0"/>
                <a:lumMod val="110000"/>
                <a:satMod val="105000"/>
                <a:tint val="67000"/>
              </a:schemeClr>
            </a:gs>
            <a:gs pos="50000">
              <a:schemeClr val="accent2">
                <a:shade val="50000"/>
                <a:hueOff val="-337813"/>
                <a:satOff val="4447"/>
                <a:lumOff val="26638"/>
                <a:alphaOff val="0"/>
                <a:lumMod val="105000"/>
                <a:satMod val="103000"/>
                <a:tint val="73000"/>
              </a:schemeClr>
            </a:gs>
            <a:gs pos="100000">
              <a:schemeClr val="accent2">
                <a:shade val="50000"/>
                <a:hueOff val="-337813"/>
                <a:satOff val="4447"/>
                <a:lumOff val="266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b="0" kern="1200" dirty="0">
              <a:solidFill>
                <a:schemeClr val="accent5">
                  <a:lumMod val="50000"/>
                </a:schemeClr>
              </a:solidFill>
              <a:effectLst/>
              <a:latin typeface="Times New Roman" pitchFamily="18" charset="0"/>
              <a:cs typeface="Times New Roman" pitchFamily="18" charset="0"/>
            </a:rPr>
            <a:t>Капитальный ремонт автомобильной дороги по ул.Выездная с.Октябрьский (8512 кв.м.) – 19796,6 тыс.руб.</a:t>
          </a:r>
        </a:p>
      </dsp:txBody>
      <dsp:txXfrm>
        <a:off x="36282" y="4089293"/>
        <a:ext cx="5356724" cy="670678"/>
      </dsp:txXfrm>
    </dsp:sp>
    <dsp:sp modelId="{0FFA2408-CBBF-4B33-AFE5-52BA034ADF38}">
      <dsp:nvSpPr>
        <dsp:cNvPr id="0" name=""/>
        <dsp:cNvSpPr/>
      </dsp:nvSpPr>
      <dsp:spPr>
        <a:xfrm>
          <a:off x="0" y="4836574"/>
          <a:ext cx="5429288" cy="743242"/>
        </a:xfrm>
        <a:prstGeom prst="roundRect">
          <a:avLst/>
        </a:prstGeom>
        <a:gradFill rotWithShape="0">
          <a:gsLst>
            <a:gs pos="0">
              <a:schemeClr val="accent2">
                <a:shade val="50000"/>
                <a:hueOff val="-168907"/>
                <a:satOff val="2224"/>
                <a:lumOff val="13319"/>
                <a:alphaOff val="0"/>
                <a:lumMod val="110000"/>
                <a:satMod val="105000"/>
                <a:tint val="67000"/>
              </a:schemeClr>
            </a:gs>
            <a:gs pos="50000">
              <a:schemeClr val="accent2">
                <a:shade val="50000"/>
                <a:hueOff val="-168907"/>
                <a:satOff val="2224"/>
                <a:lumOff val="13319"/>
                <a:alphaOff val="0"/>
                <a:lumMod val="105000"/>
                <a:satMod val="103000"/>
                <a:tint val="73000"/>
              </a:schemeClr>
            </a:gs>
            <a:gs pos="100000">
              <a:schemeClr val="accent2">
                <a:shade val="50000"/>
                <a:hueOff val="-168907"/>
                <a:satOff val="2224"/>
                <a:lumOff val="1331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solidFill>
                <a:schemeClr val="accent5">
                  <a:lumMod val="50000"/>
                </a:schemeClr>
              </a:solidFill>
              <a:latin typeface="Times New Roman" pitchFamily="18" charset="0"/>
              <a:cs typeface="Times New Roman" pitchFamily="18" charset="0"/>
            </a:rPr>
            <a:t>Отсыпка щебнем и исправление профиля дорог – 1956,1 тыс.руб.</a:t>
          </a:r>
        </a:p>
      </dsp:txBody>
      <dsp:txXfrm>
        <a:off x="36282" y="4872856"/>
        <a:ext cx="5356724" cy="6706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B0F1E-C958-413D-9599-CA06E951F5EB}">
      <dsp:nvSpPr>
        <dsp:cNvPr id="0" name=""/>
        <dsp:cNvSpPr/>
      </dsp:nvSpPr>
      <dsp:spPr>
        <a:xfrm rot="5400000">
          <a:off x="-148007" y="148007"/>
          <a:ext cx="986715" cy="690700"/>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70</a:t>
          </a:r>
        </a:p>
      </dsp:txBody>
      <dsp:txXfrm rot="-5400000">
        <a:off x="1" y="345349"/>
        <a:ext cx="690700" cy="296015"/>
      </dsp:txXfrm>
    </dsp:sp>
    <dsp:sp modelId="{B00B28A9-43DA-46BF-BC4D-BE6D19DE0BCA}">
      <dsp:nvSpPr>
        <dsp:cNvPr id="0" name=""/>
        <dsp:cNvSpPr/>
      </dsp:nvSpPr>
      <dsp:spPr>
        <a:xfrm rot="5400000">
          <a:off x="2024931" y="-1333588"/>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благоустройства территорий</a:t>
          </a:r>
        </a:p>
      </dsp:txBody>
      <dsp:txXfrm rot="-5400000">
        <a:off x="690700" y="31952"/>
        <a:ext cx="3278518" cy="578746"/>
      </dsp:txXfrm>
    </dsp:sp>
    <dsp:sp modelId="{905E3221-9487-4197-8C0A-FC6D0A3A2027}">
      <dsp:nvSpPr>
        <dsp:cNvPr id="0" name=""/>
        <dsp:cNvSpPr/>
      </dsp:nvSpPr>
      <dsp:spPr>
        <a:xfrm rot="5400000">
          <a:off x="-148007" y="1015082"/>
          <a:ext cx="986715" cy="690700"/>
        </a:xfrm>
        <a:prstGeom prst="chevron">
          <a:avLst/>
        </a:prstGeom>
        <a:gradFill rotWithShape="0">
          <a:gsLst>
            <a:gs pos="0">
              <a:schemeClr val="accent1">
                <a:shade val="80000"/>
                <a:hueOff val="67816"/>
                <a:satOff val="1294"/>
                <a:lumOff val="5714"/>
                <a:alphaOff val="0"/>
                <a:satMod val="103000"/>
                <a:lumMod val="102000"/>
                <a:tint val="94000"/>
              </a:schemeClr>
            </a:gs>
            <a:gs pos="50000">
              <a:schemeClr val="accent1">
                <a:shade val="80000"/>
                <a:hueOff val="67816"/>
                <a:satOff val="1294"/>
                <a:lumOff val="5714"/>
                <a:alphaOff val="0"/>
                <a:satMod val="110000"/>
                <a:lumMod val="100000"/>
                <a:shade val="100000"/>
              </a:schemeClr>
            </a:gs>
            <a:gs pos="100000">
              <a:schemeClr val="accent1">
                <a:shade val="80000"/>
                <a:hueOff val="67816"/>
                <a:satOff val="1294"/>
                <a:lumOff val="5714"/>
                <a:alphaOff val="0"/>
                <a:lumMod val="99000"/>
                <a:satMod val="120000"/>
                <a:shade val="78000"/>
              </a:schemeClr>
            </a:gs>
          </a:gsLst>
          <a:lin ang="5400000" scaled="0"/>
        </a:gradFill>
        <a:ln w="6350" cap="flat" cmpd="sng" algn="ctr">
          <a:solidFill>
            <a:schemeClr val="accent1">
              <a:shade val="80000"/>
              <a:hueOff val="67816"/>
              <a:satOff val="1294"/>
              <a:lumOff val="571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48</a:t>
          </a:r>
        </a:p>
      </dsp:txBody>
      <dsp:txXfrm rot="-5400000">
        <a:off x="1" y="1212424"/>
        <a:ext cx="690700" cy="296015"/>
      </dsp:txXfrm>
    </dsp:sp>
    <dsp:sp modelId="{15B2B3C7-B195-4EC6-A80F-92DEB5DBB5EA}">
      <dsp:nvSpPr>
        <dsp:cNvPr id="0" name=""/>
        <dsp:cNvSpPr/>
      </dsp:nvSpPr>
      <dsp:spPr>
        <a:xfrm rot="5400000">
          <a:off x="2024931" y="-465360"/>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67816"/>
              <a:satOff val="1294"/>
              <a:lumOff val="571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уличного</a:t>
          </a:r>
          <a:r>
            <a:rPr lang="ru-RU" sz="1800" kern="1200" dirty="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kern="1200" dirty="0">
              <a:solidFill>
                <a:schemeClr val="accent5">
                  <a:lumMod val="50000"/>
                </a:schemeClr>
              </a:solidFill>
              <a:effectLst/>
              <a:latin typeface="Times New Roman" pitchFamily="18" charset="0"/>
              <a:cs typeface="Times New Roman" pitchFamily="18" charset="0"/>
            </a:rPr>
            <a:t>освещения</a:t>
          </a:r>
        </a:p>
      </dsp:txBody>
      <dsp:txXfrm rot="-5400000">
        <a:off x="690700" y="900180"/>
        <a:ext cx="3278518" cy="578746"/>
      </dsp:txXfrm>
    </dsp:sp>
    <dsp:sp modelId="{E4E122E1-7D76-49D1-A6C4-91A9A18C3C7F}">
      <dsp:nvSpPr>
        <dsp:cNvPr id="0" name=""/>
        <dsp:cNvSpPr/>
      </dsp:nvSpPr>
      <dsp:spPr>
        <a:xfrm rot="5400000">
          <a:off x="-148007" y="1883309"/>
          <a:ext cx="986715" cy="690700"/>
        </a:xfrm>
        <a:prstGeom prst="chevron">
          <a:avLst/>
        </a:prstGeom>
        <a:gradFill rotWithShape="0">
          <a:gsLst>
            <a:gs pos="0">
              <a:schemeClr val="accent1">
                <a:shade val="80000"/>
                <a:hueOff val="135632"/>
                <a:satOff val="2588"/>
                <a:lumOff val="11428"/>
                <a:alphaOff val="0"/>
                <a:satMod val="103000"/>
                <a:lumMod val="102000"/>
                <a:tint val="94000"/>
              </a:schemeClr>
            </a:gs>
            <a:gs pos="50000">
              <a:schemeClr val="accent1">
                <a:shade val="80000"/>
                <a:hueOff val="135632"/>
                <a:satOff val="2588"/>
                <a:lumOff val="11428"/>
                <a:alphaOff val="0"/>
                <a:satMod val="110000"/>
                <a:lumMod val="100000"/>
                <a:shade val="100000"/>
              </a:schemeClr>
            </a:gs>
            <a:gs pos="100000">
              <a:schemeClr val="accent1">
                <a:shade val="80000"/>
                <a:hueOff val="135632"/>
                <a:satOff val="2588"/>
                <a:lumOff val="11428"/>
                <a:alphaOff val="0"/>
                <a:lumMod val="99000"/>
                <a:satMod val="120000"/>
                <a:shade val="78000"/>
              </a:schemeClr>
            </a:gs>
          </a:gsLst>
          <a:lin ang="5400000" scaled="0"/>
        </a:gradFill>
        <a:ln w="6350" cap="flat" cmpd="sng" algn="ctr">
          <a:solidFill>
            <a:schemeClr val="accent1">
              <a:shade val="80000"/>
              <a:hueOff val="135632"/>
              <a:satOff val="2588"/>
              <a:lumOff val="1142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13</a:t>
          </a:r>
        </a:p>
      </dsp:txBody>
      <dsp:txXfrm rot="-5400000">
        <a:off x="1" y="2080651"/>
        <a:ext cx="690700" cy="296015"/>
      </dsp:txXfrm>
    </dsp:sp>
    <dsp:sp modelId="{80E7170A-4E81-4742-B3CC-EC9ED46B894D}">
      <dsp:nvSpPr>
        <dsp:cNvPr id="0" name=""/>
        <dsp:cNvSpPr/>
      </dsp:nvSpPr>
      <dsp:spPr>
        <a:xfrm rot="5400000">
          <a:off x="2024931" y="402866"/>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135632"/>
              <a:satOff val="2588"/>
              <a:lumOff val="1142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жилищно-коммунального обслуживания</a:t>
          </a:r>
        </a:p>
      </dsp:txBody>
      <dsp:txXfrm rot="-5400000">
        <a:off x="690700" y="1768407"/>
        <a:ext cx="3278518" cy="578746"/>
      </dsp:txXfrm>
    </dsp:sp>
    <dsp:sp modelId="{6F0E6B4F-1843-4E37-8907-4725CD762269}">
      <dsp:nvSpPr>
        <dsp:cNvPr id="0" name=""/>
        <dsp:cNvSpPr/>
      </dsp:nvSpPr>
      <dsp:spPr>
        <a:xfrm rot="5400000">
          <a:off x="-148007" y="2751536"/>
          <a:ext cx="986715" cy="690700"/>
        </a:xfrm>
        <a:prstGeom prst="chevron">
          <a:avLst/>
        </a:prstGeom>
        <a:gradFill rotWithShape="0">
          <a:gsLst>
            <a:gs pos="0">
              <a:schemeClr val="accent1">
                <a:shade val="80000"/>
                <a:hueOff val="203448"/>
                <a:satOff val="3881"/>
                <a:lumOff val="17141"/>
                <a:alphaOff val="0"/>
                <a:satMod val="103000"/>
                <a:lumMod val="102000"/>
                <a:tint val="94000"/>
              </a:schemeClr>
            </a:gs>
            <a:gs pos="50000">
              <a:schemeClr val="accent1">
                <a:shade val="80000"/>
                <a:hueOff val="203448"/>
                <a:satOff val="3881"/>
                <a:lumOff val="17141"/>
                <a:alphaOff val="0"/>
                <a:satMod val="110000"/>
                <a:lumMod val="100000"/>
                <a:shade val="100000"/>
              </a:schemeClr>
            </a:gs>
            <a:gs pos="100000">
              <a:schemeClr val="accent1">
                <a:shade val="80000"/>
                <a:hueOff val="203448"/>
                <a:satOff val="3881"/>
                <a:lumOff val="17141"/>
                <a:alphaOff val="0"/>
                <a:lumMod val="99000"/>
                <a:satMod val="120000"/>
                <a:shade val="78000"/>
              </a:schemeClr>
            </a:gs>
          </a:gsLst>
          <a:lin ang="5400000" scaled="0"/>
        </a:gradFill>
        <a:ln w="6350" cap="flat" cmpd="sng" algn="ctr">
          <a:solidFill>
            <a:schemeClr val="accent1">
              <a:shade val="80000"/>
              <a:hueOff val="203448"/>
              <a:satOff val="3881"/>
              <a:lumOff val="1714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48</a:t>
          </a:r>
        </a:p>
      </dsp:txBody>
      <dsp:txXfrm rot="-5400000">
        <a:off x="1" y="2948878"/>
        <a:ext cx="690700" cy="296015"/>
      </dsp:txXfrm>
    </dsp:sp>
    <dsp:sp modelId="{CCD8FE94-B69B-444E-8EFA-3A50B6FB76C5}">
      <dsp:nvSpPr>
        <dsp:cNvPr id="0" name=""/>
        <dsp:cNvSpPr/>
      </dsp:nvSpPr>
      <dsp:spPr>
        <a:xfrm rot="5400000">
          <a:off x="2024931" y="1271094"/>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203448"/>
              <a:satOff val="3881"/>
              <a:lumOff val="1714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ремонта дорог</a:t>
          </a:r>
        </a:p>
      </dsp:txBody>
      <dsp:txXfrm rot="-5400000">
        <a:off x="690700" y="2636635"/>
        <a:ext cx="3278518" cy="578746"/>
      </dsp:txXfrm>
    </dsp:sp>
    <dsp:sp modelId="{D83544BB-CFD9-47C4-9FC2-08B3C6D55609}">
      <dsp:nvSpPr>
        <dsp:cNvPr id="0" name=""/>
        <dsp:cNvSpPr/>
      </dsp:nvSpPr>
      <dsp:spPr>
        <a:xfrm rot="5400000">
          <a:off x="-148007" y="3621559"/>
          <a:ext cx="986715" cy="690700"/>
        </a:xfrm>
        <a:prstGeom prst="chevron">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w="6350" cap="flat" cmpd="sng" algn="ctr">
          <a:solidFill>
            <a:schemeClr val="accent1">
              <a:shade val="80000"/>
              <a:hueOff val="271263"/>
              <a:satOff val="5175"/>
              <a:lumOff val="2285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5">
                  <a:lumMod val="50000"/>
                </a:schemeClr>
              </a:solidFill>
              <a:latin typeface="Times New Roman" pitchFamily="18" charset="0"/>
              <a:cs typeface="Times New Roman" pitchFamily="18" charset="0"/>
            </a:rPr>
            <a:t>113</a:t>
          </a:r>
        </a:p>
      </dsp:txBody>
      <dsp:txXfrm rot="-5400000">
        <a:off x="1" y="3818901"/>
        <a:ext cx="690700" cy="296015"/>
      </dsp:txXfrm>
    </dsp:sp>
    <dsp:sp modelId="{43938514-4C1B-456F-9163-EA5BFE7C253D}">
      <dsp:nvSpPr>
        <dsp:cNvPr id="0" name=""/>
        <dsp:cNvSpPr/>
      </dsp:nvSpPr>
      <dsp:spPr>
        <a:xfrm rot="5400000">
          <a:off x="2024931" y="2139321"/>
          <a:ext cx="641364" cy="3309827"/>
        </a:xfrm>
        <a:prstGeom prst="round2SameRect">
          <a:avLst/>
        </a:prstGeom>
        <a:solidFill>
          <a:schemeClr val="lt1">
            <a:alpha val="90000"/>
            <a:hueOff val="0"/>
            <a:satOff val="0"/>
            <a:lumOff val="0"/>
            <a:alphaOff val="0"/>
          </a:schemeClr>
        </a:solidFill>
        <a:ln w="6350" cap="flat" cmpd="sng" algn="ctr">
          <a:solidFill>
            <a:schemeClr val="accent1">
              <a:shade val="80000"/>
              <a:hueOff val="271263"/>
              <a:satOff val="5175"/>
              <a:lumOff val="2285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a:solidFill>
                <a:schemeClr val="accent5">
                  <a:lumMod val="50000"/>
                </a:schemeClr>
              </a:solidFill>
              <a:effectLst/>
              <a:latin typeface="Times New Roman" pitchFamily="18" charset="0"/>
              <a:cs typeface="Times New Roman" pitchFamily="18" charset="0"/>
            </a:rPr>
            <a:t>иным вопросам</a:t>
          </a:r>
        </a:p>
      </dsp:txBody>
      <dsp:txXfrm rot="-5400000">
        <a:off x="690700" y="3504862"/>
        <a:ext cx="3278518" cy="5787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67DA-89D0-4677-A3D8-4A67215BEA2F}">
      <dsp:nvSpPr>
        <dsp:cNvPr id="0" name=""/>
        <dsp:cNvSpPr/>
      </dsp:nvSpPr>
      <dsp:spPr>
        <a:xfrm>
          <a:off x="1071554" y="1545959"/>
          <a:ext cx="2734160" cy="2734160"/>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ru-RU" sz="2800" kern="1200" dirty="0">
              <a:solidFill>
                <a:schemeClr val="accent5">
                  <a:lumMod val="50000"/>
                </a:schemeClr>
              </a:solidFill>
              <a:latin typeface="Times New Roman" pitchFamily="18" charset="0"/>
              <a:cs typeface="Times New Roman" pitchFamily="18" charset="0"/>
            </a:rPr>
            <a:t>Социальная политика</a:t>
          </a:r>
        </a:p>
      </dsp:txBody>
      <dsp:txXfrm>
        <a:off x="1471962" y="1946367"/>
        <a:ext cx="1933344" cy="1933344"/>
      </dsp:txXfrm>
    </dsp:sp>
    <dsp:sp modelId="{8F57F058-626F-45CF-A724-E208119F6639}">
      <dsp:nvSpPr>
        <dsp:cNvPr id="0" name=""/>
        <dsp:cNvSpPr/>
      </dsp:nvSpPr>
      <dsp:spPr>
        <a:xfrm>
          <a:off x="2000234" y="236981"/>
          <a:ext cx="2857019" cy="1829166"/>
        </a:xfrm>
        <a:prstGeom prst="ellipse">
          <a:avLst/>
        </a:prstGeom>
        <a:solidFill>
          <a:schemeClr val="accent2">
            <a:shade val="80000"/>
            <a:alpha val="50000"/>
            <a:hueOff val="-394149"/>
            <a:satOff val="5157"/>
            <a:lumOff val="24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kern="1200" dirty="0">
              <a:solidFill>
                <a:schemeClr val="accent5">
                  <a:lumMod val="50000"/>
                </a:schemeClr>
              </a:solidFill>
              <a:latin typeface="Times New Roman" pitchFamily="18" charset="0"/>
              <a:cs typeface="Times New Roman" pitchFamily="18" charset="0"/>
            </a:rPr>
            <a:t>Выплата пенсий за выслугу лет работникам, замещавшим должности муниципальной службы – 108,0 тыс.руб.</a:t>
          </a:r>
        </a:p>
      </dsp:txBody>
      <dsp:txXfrm>
        <a:off x="2418635" y="504856"/>
        <a:ext cx="2020217" cy="1293416"/>
      </dsp:txXfrm>
    </dsp:sp>
    <dsp:sp modelId="{057C44C7-24CC-47B4-A0A4-4844B5AD1F58}">
      <dsp:nvSpPr>
        <dsp:cNvPr id="0" name=""/>
        <dsp:cNvSpPr/>
      </dsp:nvSpPr>
      <dsp:spPr>
        <a:xfrm>
          <a:off x="0" y="3568894"/>
          <a:ext cx="2715102" cy="1931807"/>
        </a:xfrm>
        <a:prstGeom prst="ellipse">
          <a:avLst/>
        </a:prstGeom>
        <a:solidFill>
          <a:schemeClr val="accent2">
            <a:shade val="80000"/>
            <a:alpha val="50000"/>
            <a:hueOff val="-394149"/>
            <a:satOff val="5157"/>
            <a:lumOff val="24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kern="1200" dirty="0">
              <a:solidFill>
                <a:schemeClr val="accent5">
                  <a:lumMod val="50000"/>
                </a:schemeClr>
              </a:solidFill>
              <a:latin typeface="Times New Roman" pitchFamily="18" charset="0"/>
              <a:cs typeface="Times New Roman" pitchFamily="18" charset="0"/>
            </a:rPr>
            <a:t>Оказана помощь 2 семьям, пострадавшим от пожара - 20,0 тыс.руб.</a:t>
          </a:r>
        </a:p>
      </dsp:txBody>
      <dsp:txXfrm>
        <a:off x="397617" y="3851801"/>
        <a:ext cx="1919868" cy="13659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43088"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51664-6B3A-4A3D-A95B-A719BB6FAE73}">
      <dsp:nvSpPr>
        <dsp:cNvPr id="0" name=""/>
        <dsp:cNvSpPr/>
      </dsp:nvSpPr>
      <dsp:spPr>
        <a:xfrm>
          <a:off x="543703" y="361537"/>
          <a:ext cx="7160615" cy="72353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Обеспечение деятельности -  17995,6 тыс.руб. </a:t>
          </a:r>
        </a:p>
      </dsp:txBody>
      <dsp:txXfrm>
        <a:off x="543703" y="361537"/>
        <a:ext cx="7160615" cy="723538"/>
      </dsp:txXfrm>
    </dsp:sp>
    <dsp:sp modelId="{E0C5AECE-1B8D-4322-BA27-A0E5BC07777E}">
      <dsp:nvSpPr>
        <dsp:cNvPr id="0" name=""/>
        <dsp:cNvSpPr/>
      </dsp:nvSpPr>
      <dsp:spPr>
        <a:xfrm>
          <a:off x="91492" y="27109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878CA82-299D-4058-8DAC-FD24F5C58A31}">
      <dsp:nvSpPr>
        <dsp:cNvPr id="0" name=""/>
        <dsp:cNvSpPr/>
      </dsp:nvSpPr>
      <dsp:spPr>
        <a:xfrm>
          <a:off x="1062169" y="1334899"/>
          <a:ext cx="6642149" cy="946735"/>
        </a:xfrm>
        <a:prstGeom prst="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3579,3тыс.руб.</a:t>
          </a:r>
        </a:p>
      </dsp:txBody>
      <dsp:txXfrm>
        <a:off x="1062169" y="1334899"/>
        <a:ext cx="6642149" cy="946735"/>
      </dsp:txXfrm>
    </dsp:sp>
    <dsp:sp modelId="{052F6C1F-EB67-4700-AA9B-912E0BCD417F}">
      <dsp:nvSpPr>
        <dsp:cNvPr id="0" name=""/>
        <dsp:cNvSpPr/>
      </dsp:nvSpPr>
      <dsp:spPr>
        <a:xfrm>
          <a:off x="609958" y="135605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0">
          <a:scrgbClr r="0" g="0" b="0"/>
        </a:effectRef>
        <a:fontRef idx="minor"/>
      </dsp:style>
    </dsp:sp>
    <dsp:sp modelId="{D1393C87-D16B-4F9A-B7C0-2307A2CDA4CD}">
      <dsp:nvSpPr>
        <dsp:cNvPr id="0" name=""/>
        <dsp:cNvSpPr/>
      </dsp:nvSpPr>
      <dsp:spPr>
        <a:xfrm>
          <a:off x="1221297" y="2531457"/>
          <a:ext cx="6483021" cy="723538"/>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Государственная поддержка отрасли культуры – 113,2тыс.руб. </a:t>
          </a:r>
        </a:p>
      </dsp:txBody>
      <dsp:txXfrm>
        <a:off x="1221297" y="2531457"/>
        <a:ext cx="6483021" cy="723538"/>
      </dsp:txXfrm>
    </dsp:sp>
    <dsp:sp modelId="{5342AECB-5CB5-4A08-9CE7-6DD90A890C3E}">
      <dsp:nvSpPr>
        <dsp:cNvPr id="0" name=""/>
        <dsp:cNvSpPr/>
      </dsp:nvSpPr>
      <dsp:spPr>
        <a:xfrm>
          <a:off x="769085" y="244101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54D80935-E99A-4D41-90E8-E0CAA8E4C8FC}">
      <dsp:nvSpPr>
        <dsp:cNvPr id="0" name=""/>
        <dsp:cNvSpPr/>
      </dsp:nvSpPr>
      <dsp:spPr>
        <a:xfrm>
          <a:off x="1062169" y="3616418"/>
          <a:ext cx="6642149" cy="723538"/>
        </a:xfrm>
        <a:prstGeom prst="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Комплектование книжных фондов библиотек - 25,0 тыс.руб.</a:t>
          </a:r>
        </a:p>
      </dsp:txBody>
      <dsp:txXfrm>
        <a:off x="1062169" y="3616418"/>
        <a:ext cx="6642149" cy="723538"/>
      </dsp:txXfrm>
    </dsp:sp>
    <dsp:sp modelId="{1700BC00-DC0E-4C9B-BC51-5F75907F6CED}">
      <dsp:nvSpPr>
        <dsp:cNvPr id="0" name=""/>
        <dsp:cNvSpPr/>
      </dsp:nvSpPr>
      <dsp:spPr>
        <a:xfrm>
          <a:off x="609958" y="352597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0">
          <a:scrgbClr r="0" g="0" b="0"/>
        </a:effectRef>
        <a:fontRef idx="minor"/>
      </dsp:style>
    </dsp:sp>
    <dsp:sp modelId="{4F502171-B646-46C2-87C2-A3538A16C1EE}">
      <dsp:nvSpPr>
        <dsp:cNvPr id="0" name=""/>
        <dsp:cNvSpPr/>
      </dsp:nvSpPr>
      <dsp:spPr>
        <a:xfrm>
          <a:off x="543703" y="4643469"/>
          <a:ext cx="7160615" cy="839354"/>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308"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Проведение культурно-массовых мероприятий на территории Наволокского городского поселения -684,2 тыс.руб.</a:t>
          </a:r>
        </a:p>
      </dsp:txBody>
      <dsp:txXfrm>
        <a:off x="543703" y="4643469"/>
        <a:ext cx="7160615" cy="839354"/>
      </dsp:txXfrm>
    </dsp:sp>
    <dsp:sp modelId="{0D22624C-1954-411E-9632-BD854D0EBA18}">
      <dsp:nvSpPr>
        <dsp:cNvPr id="0" name=""/>
        <dsp:cNvSpPr/>
      </dsp:nvSpPr>
      <dsp:spPr>
        <a:xfrm>
          <a:off x="91492" y="4610935"/>
          <a:ext cx="904422" cy="90442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5653085" y="-865513"/>
          <a:ext cx="6731688" cy="6731688"/>
        </a:xfrm>
        <a:prstGeom prst="blockArc">
          <a:avLst>
            <a:gd name="adj1" fmla="val 18900000"/>
            <a:gd name="adj2" fmla="val 2700000"/>
            <a:gd name="adj3" fmla="val 321"/>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694091" y="500066"/>
          <a:ext cx="6567248" cy="100013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3855"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Общественный Совет </a:t>
          </a:r>
          <a:r>
            <a:rPr lang="ru-RU" sz="1800" kern="1200" dirty="0" err="1">
              <a:solidFill>
                <a:schemeClr val="accent5">
                  <a:lumMod val="50000"/>
                </a:schemeClr>
              </a:solidFill>
              <a:latin typeface="Times New Roman" pitchFamily="18" charset="0"/>
              <a:ea typeface="+mn-ea"/>
              <a:cs typeface="Times New Roman" pitchFamily="18" charset="0"/>
            </a:rPr>
            <a:t>Наволокского</a:t>
          </a:r>
          <a:r>
            <a:rPr lang="ru-RU" sz="1800" kern="1200" dirty="0">
              <a:solidFill>
                <a:schemeClr val="accent5">
                  <a:lumMod val="50000"/>
                </a:schemeClr>
              </a:solidFill>
              <a:latin typeface="Times New Roman" pitchFamily="18" charset="0"/>
              <a:ea typeface="+mn-ea"/>
              <a:cs typeface="Times New Roman" pitchFamily="18" charset="0"/>
            </a:rPr>
            <a:t> городского поселения.  Председатель Муравьева Елена Константиновна.</a:t>
          </a:r>
          <a:endParaRPr lang="ru-RU" sz="1800" kern="1200" dirty="0">
            <a:solidFill>
              <a:schemeClr val="accent5">
                <a:lumMod val="50000"/>
              </a:schemeClr>
            </a:solidFill>
            <a:latin typeface="Times New Roman" pitchFamily="18" charset="0"/>
            <a:cs typeface="Times New Roman" pitchFamily="18" charset="0"/>
          </a:endParaRPr>
        </a:p>
      </dsp:txBody>
      <dsp:txXfrm>
        <a:off x="694091" y="500066"/>
        <a:ext cx="6567248" cy="1000132"/>
      </dsp:txXfrm>
    </dsp:sp>
    <dsp:sp modelId="{052F6C1F-EB67-4700-AA9B-912E0BCD417F}">
      <dsp:nvSpPr>
        <dsp:cNvPr id="0" name=""/>
        <dsp:cNvSpPr/>
      </dsp:nvSpPr>
      <dsp:spPr>
        <a:xfrm>
          <a:off x="69009" y="375049"/>
          <a:ext cx="1250165" cy="125016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1057639" y="2000264"/>
          <a:ext cx="6203700" cy="100013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3855"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 Общественное правозащитное движение </a:t>
          </a:r>
          <a:r>
            <a:rPr lang="ru-RU" sz="1800" kern="1200" dirty="0" err="1">
              <a:solidFill>
                <a:schemeClr val="accent5">
                  <a:lumMod val="50000"/>
                </a:schemeClr>
              </a:solidFill>
              <a:latin typeface="Times New Roman" pitchFamily="18" charset="0"/>
              <a:ea typeface="+mn-ea"/>
              <a:cs typeface="Times New Roman" pitchFamily="18" charset="0"/>
            </a:rPr>
            <a:t>Наволокского</a:t>
          </a:r>
          <a:r>
            <a:rPr lang="ru-RU" sz="1800" kern="1200" dirty="0">
              <a:solidFill>
                <a:schemeClr val="accent5">
                  <a:lumMod val="50000"/>
                </a:schemeClr>
              </a:solidFill>
              <a:latin typeface="Times New Roman" pitchFamily="18" charset="0"/>
              <a:ea typeface="+mn-ea"/>
              <a:cs typeface="Times New Roman" pitchFamily="18" charset="0"/>
            </a:rPr>
            <a:t> городского поселения «За </a:t>
          </a:r>
          <a:r>
            <a:rPr lang="ru-RU" sz="1800" kern="1200" dirty="0" err="1">
              <a:solidFill>
                <a:schemeClr val="accent5">
                  <a:lumMod val="50000"/>
                </a:schemeClr>
              </a:solidFill>
              <a:latin typeface="Times New Roman" pitchFamily="18" charset="0"/>
              <a:ea typeface="+mn-ea"/>
              <a:cs typeface="Times New Roman" pitchFamily="18" charset="0"/>
            </a:rPr>
            <a:t>Наволокский</a:t>
          </a:r>
          <a:r>
            <a:rPr lang="ru-RU" sz="1800" kern="1200" dirty="0">
              <a:solidFill>
                <a:schemeClr val="accent5">
                  <a:lumMod val="50000"/>
                </a:schemeClr>
              </a:solidFill>
              <a:latin typeface="Times New Roman" pitchFamily="18" charset="0"/>
              <a:ea typeface="+mn-ea"/>
              <a:cs typeface="Times New Roman" pitchFamily="18" charset="0"/>
            </a:rPr>
            <a:t> край». Председатель Румянцев Алексей Германович.</a:t>
          </a:r>
          <a:endParaRPr lang="ru-RU" sz="1800" kern="1200" dirty="0">
            <a:solidFill>
              <a:schemeClr val="accent5">
                <a:lumMod val="50000"/>
              </a:schemeClr>
            </a:solidFill>
            <a:latin typeface="Times New Roman" pitchFamily="18" charset="0"/>
            <a:cs typeface="Times New Roman" pitchFamily="18" charset="0"/>
          </a:endParaRPr>
        </a:p>
      </dsp:txBody>
      <dsp:txXfrm>
        <a:off x="1057639" y="2000264"/>
        <a:ext cx="6203700" cy="1000132"/>
      </dsp:txXfrm>
    </dsp:sp>
    <dsp:sp modelId="{5342AECB-5CB5-4A08-9CE7-6DD90A890C3E}">
      <dsp:nvSpPr>
        <dsp:cNvPr id="0" name=""/>
        <dsp:cNvSpPr/>
      </dsp:nvSpPr>
      <dsp:spPr>
        <a:xfrm>
          <a:off x="432557" y="1875247"/>
          <a:ext cx="1250165" cy="125016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4063BAF8-9C91-4E06-BBB0-6F1CC2DBBAFF}">
      <dsp:nvSpPr>
        <dsp:cNvPr id="0" name=""/>
        <dsp:cNvSpPr/>
      </dsp:nvSpPr>
      <dsp:spPr>
        <a:xfrm>
          <a:off x="694091" y="3500462"/>
          <a:ext cx="6567248" cy="100013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93855"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женщин </a:t>
          </a:r>
          <a:r>
            <a:rPr lang="ru-RU" sz="1800" kern="1200" dirty="0" err="1">
              <a:solidFill>
                <a:schemeClr val="accent5">
                  <a:lumMod val="50000"/>
                </a:schemeClr>
              </a:solidFill>
              <a:latin typeface="Times New Roman" pitchFamily="18" charset="0"/>
              <a:ea typeface="+mn-ea"/>
              <a:cs typeface="Times New Roman" pitchFamily="18" charset="0"/>
            </a:rPr>
            <a:t>Наволокского</a:t>
          </a:r>
          <a:r>
            <a:rPr lang="ru-RU" sz="1800" kern="1200" dirty="0">
              <a:solidFill>
                <a:schemeClr val="accent5">
                  <a:lumMod val="50000"/>
                </a:schemeClr>
              </a:solidFill>
              <a:latin typeface="Times New Roman" pitchFamily="18" charset="0"/>
              <a:ea typeface="+mn-ea"/>
              <a:cs typeface="Times New Roman" pitchFamily="18" charset="0"/>
            </a:rPr>
            <a:t> городского поселения. Председатель Романова Надежда Владимировна.</a:t>
          </a:r>
          <a:endParaRPr lang="ru-RU" sz="1800" kern="1200" dirty="0">
            <a:solidFill>
              <a:schemeClr val="accent5">
                <a:lumMod val="50000"/>
              </a:schemeClr>
            </a:solidFill>
            <a:latin typeface="Times New Roman" pitchFamily="18" charset="0"/>
            <a:cs typeface="Times New Roman" pitchFamily="18" charset="0"/>
          </a:endParaRPr>
        </a:p>
      </dsp:txBody>
      <dsp:txXfrm>
        <a:off x="694091" y="3500462"/>
        <a:ext cx="6567248" cy="1000132"/>
      </dsp:txXfrm>
    </dsp:sp>
    <dsp:sp modelId="{1700BC00-DC0E-4C9B-BC51-5F75907F6CED}">
      <dsp:nvSpPr>
        <dsp:cNvPr id="0" name=""/>
        <dsp:cNvSpPr/>
      </dsp:nvSpPr>
      <dsp:spPr>
        <a:xfrm>
          <a:off x="69009" y="3375446"/>
          <a:ext cx="1250165" cy="125016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37947"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05919" y="263052"/>
          <a:ext cx="7132931" cy="52587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err="1">
              <a:solidFill>
                <a:schemeClr val="accent5">
                  <a:lumMod val="50000"/>
                </a:schemeClr>
              </a:solidFill>
              <a:latin typeface="Times New Roman" pitchFamily="18" charset="0"/>
              <a:ea typeface="+mn-ea"/>
              <a:cs typeface="Times New Roman" pitchFamily="18" charset="0"/>
            </a:rPr>
            <a:t>Наволокское</a:t>
          </a:r>
          <a:r>
            <a:rPr lang="ru-RU" sz="1800" kern="1200" dirty="0">
              <a:solidFill>
                <a:schemeClr val="accent5">
                  <a:lumMod val="50000"/>
                </a:schemeClr>
              </a:solidFill>
              <a:latin typeface="Times New Roman" pitchFamily="18" charset="0"/>
              <a:ea typeface="+mn-ea"/>
              <a:cs typeface="Times New Roman" pitchFamily="18" charset="0"/>
            </a:rPr>
            <a:t> отделение Всероссийского общества инвалидов. Председатель Михайлов Евгений Рудольфович</a:t>
          </a:r>
          <a:endParaRPr lang="ru-RU" sz="1800" kern="1200" dirty="0">
            <a:solidFill>
              <a:schemeClr val="accent5">
                <a:lumMod val="50000"/>
              </a:schemeClr>
            </a:solidFill>
            <a:latin typeface="Times New Roman" pitchFamily="18" charset="0"/>
            <a:cs typeface="Times New Roman" pitchFamily="18" charset="0"/>
          </a:endParaRPr>
        </a:p>
      </dsp:txBody>
      <dsp:txXfrm>
        <a:off x="405919" y="263052"/>
        <a:ext cx="7132931" cy="525872"/>
      </dsp:txXfrm>
    </dsp:sp>
    <dsp:sp modelId="{052F6C1F-EB67-4700-AA9B-912E0BCD417F}">
      <dsp:nvSpPr>
        <dsp:cNvPr id="0" name=""/>
        <dsp:cNvSpPr/>
      </dsp:nvSpPr>
      <dsp:spPr>
        <a:xfrm>
          <a:off x="77249" y="19731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882144" y="1052324"/>
          <a:ext cx="6656705" cy="525872"/>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Молодёжный Совет </a:t>
          </a:r>
          <a:r>
            <a:rPr lang="ru-RU" sz="1800" kern="1200" dirty="0" err="1">
              <a:solidFill>
                <a:schemeClr val="accent5">
                  <a:lumMod val="50000"/>
                </a:schemeClr>
              </a:solidFill>
              <a:latin typeface="Times New Roman" pitchFamily="18" charset="0"/>
              <a:ea typeface="+mn-ea"/>
              <a:cs typeface="Times New Roman" pitchFamily="18" charset="0"/>
            </a:rPr>
            <a:t>Наволокского</a:t>
          </a:r>
          <a:r>
            <a:rPr lang="ru-RU" sz="1800" kern="1200" dirty="0">
              <a:solidFill>
                <a:schemeClr val="accent5">
                  <a:lumMod val="50000"/>
                </a:schemeClr>
              </a:solidFill>
              <a:latin typeface="Times New Roman" pitchFamily="18" charset="0"/>
              <a:ea typeface="+mn-ea"/>
              <a:cs typeface="Times New Roman" pitchFamily="18" charset="0"/>
            </a:rPr>
            <a:t> городского поселения, в 2018 году . Председатель </a:t>
          </a:r>
          <a:r>
            <a:rPr lang="ru-RU" sz="1800" kern="1200" dirty="0" err="1">
              <a:solidFill>
                <a:schemeClr val="accent5">
                  <a:lumMod val="50000"/>
                </a:schemeClr>
              </a:solidFill>
              <a:latin typeface="Times New Roman" pitchFamily="18" charset="0"/>
              <a:ea typeface="+mn-ea"/>
              <a:cs typeface="Times New Roman" pitchFamily="18" charset="0"/>
            </a:rPr>
            <a:t>Ремезкова</a:t>
          </a:r>
          <a:r>
            <a:rPr lang="ru-RU" sz="1800" kern="1200" dirty="0">
              <a:solidFill>
                <a:schemeClr val="accent5">
                  <a:lumMod val="50000"/>
                </a:schemeClr>
              </a:solidFill>
              <a:latin typeface="Times New Roman" pitchFamily="18" charset="0"/>
              <a:ea typeface="+mn-ea"/>
              <a:cs typeface="Times New Roman" pitchFamily="18" charset="0"/>
            </a:rPr>
            <a:t> Дарья.</a:t>
          </a:r>
          <a:endParaRPr lang="ru-RU" sz="1800" kern="1200" dirty="0">
            <a:solidFill>
              <a:schemeClr val="accent5">
                <a:lumMod val="50000"/>
              </a:schemeClr>
            </a:solidFill>
            <a:latin typeface="Times New Roman" pitchFamily="18" charset="0"/>
            <a:cs typeface="Times New Roman" pitchFamily="18" charset="0"/>
          </a:endParaRPr>
        </a:p>
      </dsp:txBody>
      <dsp:txXfrm>
        <a:off x="882144" y="1052324"/>
        <a:ext cx="6656705" cy="525872"/>
      </dsp:txXfrm>
    </dsp:sp>
    <dsp:sp modelId="{5342AECB-5CB5-4A08-9CE7-6DD90A890C3E}">
      <dsp:nvSpPr>
        <dsp:cNvPr id="0" name=""/>
        <dsp:cNvSpPr/>
      </dsp:nvSpPr>
      <dsp:spPr>
        <a:xfrm>
          <a:off x="553474" y="986590"/>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96ED0CBF-2FA0-4D4E-AAF3-DF6D287D18DC}">
      <dsp:nvSpPr>
        <dsp:cNvPr id="0" name=""/>
        <dsp:cNvSpPr/>
      </dsp:nvSpPr>
      <dsp:spPr>
        <a:xfrm>
          <a:off x="1143113" y="1841018"/>
          <a:ext cx="6395736" cy="525872"/>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города Наволоки. Председатель Груздева Нина Васильевна</a:t>
          </a:r>
          <a:endParaRPr lang="ru-RU" sz="1800" kern="1200" dirty="0">
            <a:solidFill>
              <a:schemeClr val="accent5">
                <a:lumMod val="50000"/>
              </a:schemeClr>
            </a:solidFill>
            <a:latin typeface="Times New Roman" pitchFamily="18" charset="0"/>
            <a:cs typeface="Times New Roman" pitchFamily="18" charset="0"/>
          </a:endParaRPr>
        </a:p>
      </dsp:txBody>
      <dsp:txXfrm>
        <a:off x="1143113" y="1841018"/>
        <a:ext cx="6395736" cy="525872"/>
      </dsp:txXfrm>
    </dsp:sp>
    <dsp:sp modelId="{41232CCE-2CEE-4D43-A886-002C2227574E}">
      <dsp:nvSpPr>
        <dsp:cNvPr id="0" name=""/>
        <dsp:cNvSpPr/>
      </dsp:nvSpPr>
      <dsp:spPr>
        <a:xfrm>
          <a:off x="814443" y="177528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93867417-ADB2-44A2-9CFC-2F637DC0C9E9}">
      <dsp:nvSpPr>
        <dsp:cNvPr id="0" name=""/>
        <dsp:cNvSpPr/>
      </dsp:nvSpPr>
      <dsp:spPr>
        <a:xfrm>
          <a:off x="1226438" y="2630290"/>
          <a:ext cx="6312411" cy="52587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с. Первомайский. Председатель Смирнова Татьяна Михайловна.</a:t>
          </a:r>
          <a:endParaRPr lang="ru-RU" sz="1800" kern="1200" dirty="0">
            <a:solidFill>
              <a:schemeClr val="accent5">
                <a:lumMod val="50000"/>
              </a:schemeClr>
            </a:solidFill>
            <a:latin typeface="Times New Roman" pitchFamily="18" charset="0"/>
            <a:cs typeface="Times New Roman" pitchFamily="18" charset="0"/>
          </a:endParaRPr>
        </a:p>
      </dsp:txBody>
      <dsp:txXfrm>
        <a:off x="1226438" y="2630290"/>
        <a:ext cx="6312411" cy="525872"/>
      </dsp:txXfrm>
    </dsp:sp>
    <dsp:sp modelId="{1700BC00-DC0E-4C9B-BC51-5F75907F6CED}">
      <dsp:nvSpPr>
        <dsp:cNvPr id="0" name=""/>
        <dsp:cNvSpPr/>
      </dsp:nvSpPr>
      <dsp:spPr>
        <a:xfrm>
          <a:off x="897768" y="2564556"/>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340E5854-C66E-409D-999C-6BA7D743D7C8}">
      <dsp:nvSpPr>
        <dsp:cNvPr id="0" name=""/>
        <dsp:cNvSpPr/>
      </dsp:nvSpPr>
      <dsp:spPr>
        <a:xfrm>
          <a:off x="1143113" y="3419562"/>
          <a:ext cx="6395736" cy="525872"/>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с. Октябрьский. Председатель </a:t>
          </a:r>
          <a:r>
            <a:rPr lang="ru-RU" sz="1800" kern="1200" dirty="0" err="1">
              <a:solidFill>
                <a:schemeClr val="accent5">
                  <a:lumMod val="50000"/>
                </a:schemeClr>
              </a:solidFill>
              <a:latin typeface="Times New Roman" pitchFamily="18" charset="0"/>
              <a:ea typeface="+mn-ea"/>
              <a:cs typeface="Times New Roman" pitchFamily="18" charset="0"/>
            </a:rPr>
            <a:t>Паульман</a:t>
          </a:r>
          <a:r>
            <a:rPr lang="ru-RU" sz="1800" kern="1200" dirty="0">
              <a:solidFill>
                <a:schemeClr val="accent5">
                  <a:lumMod val="50000"/>
                </a:schemeClr>
              </a:solidFill>
              <a:latin typeface="Times New Roman" pitchFamily="18" charset="0"/>
              <a:ea typeface="+mn-ea"/>
              <a:cs typeface="Times New Roman" pitchFamily="18" charset="0"/>
            </a:rPr>
            <a:t> Римма Ивановна</a:t>
          </a:r>
          <a:endParaRPr lang="ru-RU" sz="1800" kern="1200" dirty="0">
            <a:solidFill>
              <a:schemeClr val="accent5">
                <a:lumMod val="50000"/>
              </a:schemeClr>
            </a:solidFill>
            <a:latin typeface="Times New Roman" pitchFamily="18" charset="0"/>
            <a:cs typeface="Times New Roman" pitchFamily="18" charset="0"/>
          </a:endParaRPr>
        </a:p>
      </dsp:txBody>
      <dsp:txXfrm>
        <a:off x="1143113" y="3419562"/>
        <a:ext cx="6395736" cy="525872"/>
      </dsp:txXfrm>
    </dsp:sp>
    <dsp:sp modelId="{9CCA6A7A-BF9E-4629-9A98-3F52FACD272C}">
      <dsp:nvSpPr>
        <dsp:cNvPr id="0" name=""/>
        <dsp:cNvSpPr/>
      </dsp:nvSpPr>
      <dsp:spPr>
        <a:xfrm>
          <a:off x="814443" y="335382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6274A452-2BAB-44ED-8E96-7C6F612425DB}">
      <dsp:nvSpPr>
        <dsp:cNvPr id="0" name=""/>
        <dsp:cNvSpPr/>
      </dsp:nvSpPr>
      <dsp:spPr>
        <a:xfrm>
          <a:off x="882144" y="4208256"/>
          <a:ext cx="6656705" cy="525872"/>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Совет ветеранов с. </a:t>
          </a:r>
          <a:r>
            <a:rPr lang="ru-RU" sz="1800" kern="1200" dirty="0" err="1">
              <a:solidFill>
                <a:schemeClr val="accent5">
                  <a:lumMod val="50000"/>
                </a:schemeClr>
              </a:solidFill>
              <a:latin typeface="Times New Roman" pitchFamily="18" charset="0"/>
              <a:ea typeface="+mn-ea"/>
              <a:cs typeface="Times New Roman" pitchFamily="18" charset="0"/>
            </a:rPr>
            <a:t>Станко</a:t>
          </a:r>
          <a:r>
            <a:rPr lang="ru-RU" sz="1800" kern="1200" dirty="0">
              <a:solidFill>
                <a:schemeClr val="accent5">
                  <a:lumMod val="50000"/>
                </a:schemeClr>
              </a:solidFill>
              <a:latin typeface="Times New Roman" pitchFamily="18" charset="0"/>
              <a:ea typeface="+mn-ea"/>
              <a:cs typeface="Times New Roman" pitchFamily="18" charset="0"/>
            </a:rPr>
            <a:t>. Председатель Васькина Галина Викторовна.</a:t>
          </a:r>
          <a:endParaRPr lang="ru-RU" sz="1800" kern="1200" dirty="0">
            <a:solidFill>
              <a:schemeClr val="accent5">
                <a:lumMod val="50000"/>
              </a:schemeClr>
            </a:solidFill>
            <a:latin typeface="Times New Roman" pitchFamily="18" charset="0"/>
            <a:cs typeface="Times New Roman" pitchFamily="18" charset="0"/>
          </a:endParaRPr>
        </a:p>
      </dsp:txBody>
      <dsp:txXfrm>
        <a:off x="882144" y="4208256"/>
        <a:ext cx="6656705" cy="525872"/>
      </dsp:txXfrm>
    </dsp:sp>
    <dsp:sp modelId="{4459462F-2D0C-4CCC-8159-1207EE2038C9}">
      <dsp:nvSpPr>
        <dsp:cNvPr id="0" name=""/>
        <dsp:cNvSpPr/>
      </dsp:nvSpPr>
      <dsp:spPr>
        <a:xfrm>
          <a:off x="553474" y="4142522"/>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7807916-FB08-410F-A39C-91A178596CE9}">
      <dsp:nvSpPr>
        <dsp:cNvPr id="0" name=""/>
        <dsp:cNvSpPr/>
      </dsp:nvSpPr>
      <dsp:spPr>
        <a:xfrm>
          <a:off x="405919" y="4997528"/>
          <a:ext cx="7132931" cy="52587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ea typeface="+mn-ea"/>
              <a:cs typeface="Times New Roman" pitchFamily="18" charset="0"/>
            </a:rPr>
            <a:t>Союз пенсионеров России по Кинешемскому району. Председатель Виноградова Римма Константиновна.</a:t>
          </a:r>
          <a:endParaRPr lang="ru-RU" sz="1800" kern="1200" dirty="0">
            <a:solidFill>
              <a:schemeClr val="accent5">
                <a:lumMod val="50000"/>
              </a:schemeClr>
            </a:solidFill>
            <a:latin typeface="Times New Roman" pitchFamily="18" charset="0"/>
            <a:cs typeface="Times New Roman" pitchFamily="18" charset="0"/>
          </a:endParaRPr>
        </a:p>
      </dsp:txBody>
      <dsp:txXfrm>
        <a:off x="405919" y="4997528"/>
        <a:ext cx="7132931" cy="525872"/>
      </dsp:txXfrm>
    </dsp:sp>
    <dsp:sp modelId="{6E23B5E7-529B-43C2-95DA-40FE7068AD8A}">
      <dsp:nvSpPr>
        <dsp:cNvPr id="0" name=""/>
        <dsp:cNvSpPr/>
      </dsp:nvSpPr>
      <dsp:spPr>
        <a:xfrm>
          <a:off x="77249" y="493179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1CE55-6D1B-4082-9FF4-EFB6314EA644}">
      <dsp:nvSpPr>
        <dsp:cNvPr id="0" name=""/>
        <dsp:cNvSpPr/>
      </dsp:nvSpPr>
      <dsp:spPr>
        <a:xfrm rot="16200000">
          <a:off x="-719233" y="719234"/>
          <a:ext cx="3456384" cy="2017914"/>
        </a:xfrm>
        <a:prstGeom prst="flowChartManualOperation">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endParaRPr lang="ru-RU" sz="1600" b="1" kern="1200" dirty="0">
            <a:latin typeface="Times New Roman" pitchFamily="18" charset="0"/>
            <a:cs typeface="Times New Roman" pitchFamily="18" charset="0"/>
          </a:endParaRPr>
        </a:p>
        <a:p>
          <a:pPr marL="0" lvl="0" indent="0" algn="ctr" defTabSz="711200">
            <a:lnSpc>
              <a:spcPct val="90000"/>
            </a:lnSpc>
            <a:spcBef>
              <a:spcPct val="0"/>
            </a:spcBef>
            <a:spcAft>
              <a:spcPct val="35000"/>
            </a:spcAft>
            <a:buNone/>
          </a:pPr>
          <a:r>
            <a:rPr lang="ru-RU" sz="1600" b="1" kern="1200" dirty="0">
              <a:solidFill>
                <a:schemeClr val="accent5">
                  <a:lumMod val="50000"/>
                </a:schemeClr>
              </a:solidFill>
              <a:latin typeface="Times New Roman" pitchFamily="18" charset="0"/>
              <a:cs typeface="Times New Roman" pitchFamily="18" charset="0"/>
            </a:rPr>
            <a:t>Обрабатывающие производства</a:t>
          </a:r>
        </a:p>
        <a:p>
          <a:pPr marL="0" lvl="0" indent="0" algn="ctr" defTabSz="711200">
            <a:lnSpc>
              <a:spcPct val="90000"/>
            </a:lnSpc>
            <a:spcBef>
              <a:spcPct val="0"/>
            </a:spcBef>
            <a:spcAft>
              <a:spcPct val="35000"/>
            </a:spcAft>
            <a:buNone/>
          </a:pPr>
          <a:r>
            <a:rPr lang="ru-RU" sz="1600" b="0" kern="1200" dirty="0">
              <a:solidFill>
                <a:schemeClr val="accent5">
                  <a:lumMod val="50000"/>
                </a:schemeClr>
              </a:solidFill>
              <a:latin typeface="Times New Roman" pitchFamily="18" charset="0"/>
              <a:cs typeface="Times New Roman" pitchFamily="18" charset="0"/>
            </a:rPr>
            <a:t>2019 год – 4145,2млн.руб.</a:t>
          </a:r>
          <a:endParaRPr lang="ru-RU" sz="1600" b="0" kern="1200" dirty="0">
            <a:solidFill>
              <a:schemeClr val="accent5">
                <a:lumMod val="50000"/>
              </a:schemeClr>
            </a:solidFill>
          </a:endParaRPr>
        </a:p>
      </dsp:txBody>
      <dsp:txXfrm rot="5400000">
        <a:off x="2" y="691276"/>
        <a:ext cx="2017914" cy="2073830"/>
      </dsp:txXfrm>
    </dsp:sp>
    <dsp:sp modelId="{0275E026-14F5-4EE8-B1B0-3A74AA3333C0}">
      <dsp:nvSpPr>
        <dsp:cNvPr id="0" name=""/>
        <dsp:cNvSpPr/>
      </dsp:nvSpPr>
      <dsp:spPr>
        <a:xfrm rot="16200000">
          <a:off x="1450799" y="719234"/>
          <a:ext cx="3456384" cy="2017914"/>
        </a:xfrm>
        <a:prstGeom prst="flowChartManualOperation">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ts val="0"/>
            </a:spcAft>
            <a:buNone/>
          </a:pPr>
          <a:r>
            <a:rPr lang="ru-RU" sz="1600" b="1" kern="1200" dirty="0">
              <a:solidFill>
                <a:schemeClr val="accent5">
                  <a:lumMod val="50000"/>
                </a:schemeClr>
              </a:solidFill>
              <a:latin typeface="Times New Roman"/>
              <a:ea typeface="Times New Roman"/>
            </a:rPr>
            <a:t>Обеспечение электроэнергией,</a:t>
          </a:r>
        </a:p>
        <a:p>
          <a:pPr marL="0" lvl="0" indent="0" algn="ctr" defTabSz="711200">
            <a:lnSpc>
              <a:spcPct val="90000"/>
            </a:lnSpc>
            <a:spcBef>
              <a:spcPct val="0"/>
            </a:spcBef>
            <a:spcAft>
              <a:spcPts val="0"/>
            </a:spcAft>
            <a:buNone/>
          </a:pPr>
          <a:r>
            <a:rPr lang="ru-RU" sz="1600" b="1" kern="1200" dirty="0">
              <a:solidFill>
                <a:schemeClr val="accent5">
                  <a:lumMod val="50000"/>
                </a:schemeClr>
              </a:solidFill>
              <a:latin typeface="Times New Roman"/>
              <a:ea typeface="Times New Roman"/>
            </a:rPr>
            <a:t> газом, паром </a:t>
          </a:r>
        </a:p>
        <a:p>
          <a:pPr marL="0" lvl="0" indent="0" algn="ctr" defTabSz="711200">
            <a:lnSpc>
              <a:spcPct val="90000"/>
            </a:lnSpc>
            <a:spcBef>
              <a:spcPct val="0"/>
            </a:spcBef>
            <a:spcAft>
              <a:spcPts val="600"/>
            </a:spcAft>
            <a:buNone/>
          </a:pPr>
          <a:r>
            <a:rPr lang="ru-RU" sz="1600" b="0" kern="1200" dirty="0">
              <a:solidFill>
                <a:schemeClr val="accent5">
                  <a:lumMod val="50000"/>
                </a:schemeClr>
              </a:solidFill>
              <a:latin typeface="Times New Roman"/>
            </a:rPr>
            <a:t>2019 год -  92,4млн.руб.</a:t>
          </a:r>
        </a:p>
        <a:p>
          <a:pPr marL="0" lvl="0" indent="0" algn="ctr" defTabSz="711200">
            <a:lnSpc>
              <a:spcPct val="90000"/>
            </a:lnSpc>
            <a:spcBef>
              <a:spcPct val="0"/>
            </a:spcBef>
            <a:spcAft>
              <a:spcPts val="0"/>
            </a:spcAft>
            <a:buNone/>
          </a:pPr>
          <a:endParaRPr lang="ru-RU" sz="1600" kern="1200" dirty="0"/>
        </a:p>
      </dsp:txBody>
      <dsp:txXfrm rot="5400000">
        <a:off x="2170034" y="691276"/>
        <a:ext cx="2017914" cy="2073830"/>
      </dsp:txXfrm>
    </dsp:sp>
    <dsp:sp modelId="{A848945A-1A63-4B2B-A6DA-4DECDF80EA6F}">
      <dsp:nvSpPr>
        <dsp:cNvPr id="0" name=""/>
        <dsp:cNvSpPr/>
      </dsp:nvSpPr>
      <dsp:spPr>
        <a:xfrm rot="16200000">
          <a:off x="3620056" y="719234"/>
          <a:ext cx="3456384" cy="2017914"/>
        </a:xfrm>
        <a:prstGeom prst="flowChartManualOperation">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accent5">
                  <a:lumMod val="50000"/>
                </a:schemeClr>
              </a:solidFill>
              <a:latin typeface="Times New Roman"/>
              <a:ea typeface="Times New Roman"/>
            </a:rPr>
            <a:t>Водоснабжение; водоотведение, организация сбора и утилизация отходов</a:t>
          </a:r>
        </a:p>
        <a:p>
          <a:pPr marL="0" lvl="0" indent="0" algn="ctr" defTabSz="711200">
            <a:lnSpc>
              <a:spcPct val="90000"/>
            </a:lnSpc>
            <a:spcBef>
              <a:spcPct val="0"/>
            </a:spcBef>
            <a:spcAft>
              <a:spcPct val="35000"/>
            </a:spcAft>
            <a:buNone/>
          </a:pPr>
          <a:r>
            <a:rPr lang="ru-RU" sz="1600" b="0" kern="1200" dirty="0">
              <a:solidFill>
                <a:schemeClr val="accent5">
                  <a:lumMod val="50000"/>
                </a:schemeClr>
              </a:solidFill>
              <a:latin typeface="Times New Roman"/>
            </a:rPr>
            <a:t>2019 год – 20,7млн.руб.</a:t>
          </a:r>
          <a:endParaRPr lang="ru-RU" sz="1600" b="0" kern="1200" dirty="0">
            <a:solidFill>
              <a:schemeClr val="accent5">
                <a:lumMod val="50000"/>
              </a:schemeClr>
            </a:solidFill>
          </a:endParaRPr>
        </a:p>
      </dsp:txBody>
      <dsp:txXfrm rot="5400000">
        <a:off x="4339291" y="691276"/>
        <a:ext cx="2017914" cy="2073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5AA55-E59E-43E9-BB6F-9F9536BF26B5}">
      <dsp:nvSpPr>
        <dsp:cNvPr id="0" name=""/>
        <dsp:cNvSpPr/>
      </dsp:nvSpPr>
      <dsp:spPr>
        <a:xfrm>
          <a:off x="586754" y="4"/>
          <a:ext cx="2849959" cy="1296561"/>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accent5">
                  <a:lumMod val="50000"/>
                </a:schemeClr>
              </a:solidFill>
              <a:latin typeface="Times New Roman" pitchFamily="18" charset="0"/>
              <a:cs typeface="Times New Roman" pitchFamily="18" charset="0"/>
            </a:rPr>
            <a:t>66 магазинов</a:t>
          </a:r>
        </a:p>
      </dsp:txBody>
      <dsp:txXfrm>
        <a:off x="966749" y="226902"/>
        <a:ext cx="2089970" cy="583452"/>
      </dsp:txXfrm>
    </dsp:sp>
    <dsp:sp modelId="{02BCC004-843C-4427-9B7B-6FC500928784}">
      <dsp:nvSpPr>
        <dsp:cNvPr id="0" name=""/>
        <dsp:cNvSpPr/>
      </dsp:nvSpPr>
      <dsp:spPr>
        <a:xfrm>
          <a:off x="1639416" y="873212"/>
          <a:ext cx="2500535" cy="1296561"/>
        </a:xfrm>
        <a:prstGeom prst="ellipse">
          <a:avLst/>
        </a:prstGeom>
        <a:solidFill>
          <a:schemeClr val="accent3">
            <a:alpha val="50000"/>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accent5">
                  <a:lumMod val="50000"/>
                </a:schemeClr>
              </a:solidFill>
              <a:latin typeface="Times New Roman" pitchFamily="18" charset="0"/>
              <a:cs typeface="Times New Roman" pitchFamily="18" charset="0"/>
            </a:rPr>
            <a:t>26  предприятий бытового обслуживания</a:t>
          </a:r>
        </a:p>
      </dsp:txBody>
      <dsp:txXfrm>
        <a:off x="2404163" y="1208157"/>
        <a:ext cx="1500321" cy="713108"/>
      </dsp:txXfrm>
    </dsp:sp>
    <dsp:sp modelId="{A7017BD5-C2B8-464B-8C12-9F6D7F3C5FC0}">
      <dsp:nvSpPr>
        <dsp:cNvPr id="0" name=""/>
        <dsp:cNvSpPr/>
      </dsp:nvSpPr>
      <dsp:spPr>
        <a:xfrm>
          <a:off x="0" y="873212"/>
          <a:ext cx="2379903" cy="1296561"/>
        </a:xfrm>
        <a:prstGeom prst="ellipse">
          <a:avLst/>
        </a:prstGeom>
        <a:solidFill>
          <a:schemeClr val="accent3">
            <a:alpha val="50000"/>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chemeClr val="accent5">
                  <a:lumMod val="50000"/>
                </a:schemeClr>
              </a:solidFill>
              <a:latin typeface="Times New Roman" pitchFamily="18" charset="0"/>
              <a:cs typeface="Times New Roman" pitchFamily="18" charset="0"/>
            </a:rPr>
            <a:t>11 предприятий общественного питания</a:t>
          </a:r>
        </a:p>
      </dsp:txBody>
      <dsp:txXfrm>
        <a:off x="224107" y="1208157"/>
        <a:ext cx="1427942" cy="713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40551" y="-1000670"/>
          <a:ext cx="7787794" cy="7787794"/>
        </a:xfrm>
        <a:prstGeom prst="blockArc">
          <a:avLst>
            <a:gd name="adj1" fmla="val 18900000"/>
            <a:gd name="adj2" fmla="val 2700000"/>
            <a:gd name="adj3" fmla="val 277"/>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803159" y="578645"/>
          <a:ext cx="6733087" cy="1157290"/>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8600" tIns="50800" rIns="50800" bIns="50800" numCol="1" spcCol="1270" anchor="ctr" anchorCtr="0">
          <a:noAutofit/>
        </a:bodyPr>
        <a:lstStyle/>
        <a:p>
          <a:pPr marL="0" lvl="0" indent="0" algn="l" defTabSz="889000">
            <a:lnSpc>
              <a:spcPct val="90000"/>
            </a:lnSpc>
            <a:spcBef>
              <a:spcPct val="0"/>
            </a:spcBef>
            <a:spcAft>
              <a:spcPct val="35000"/>
            </a:spcAft>
            <a:buNone/>
          </a:pPr>
          <a:r>
            <a:rPr lang="ru-RU" sz="2000" b="1" kern="1200" dirty="0">
              <a:solidFill>
                <a:srgbClr val="002060"/>
              </a:solidFill>
              <a:latin typeface="Times New Roman" pitchFamily="18" charset="0"/>
              <a:cs typeface="Times New Roman" pitchFamily="18" charset="0"/>
            </a:rPr>
            <a:t>Ремонт муниципального жилищного фонда – 586,1 тыс.руб.</a:t>
          </a:r>
        </a:p>
      </dsp:txBody>
      <dsp:txXfrm>
        <a:off x="803159" y="578645"/>
        <a:ext cx="6733087" cy="1157290"/>
      </dsp:txXfrm>
    </dsp:sp>
    <dsp:sp modelId="{052F6C1F-EB67-4700-AA9B-912E0BCD417F}">
      <dsp:nvSpPr>
        <dsp:cNvPr id="0" name=""/>
        <dsp:cNvSpPr/>
      </dsp:nvSpPr>
      <dsp:spPr>
        <a:xfrm>
          <a:off x="79853" y="433984"/>
          <a:ext cx="1446613" cy="1446613"/>
        </a:xfrm>
        <a:prstGeom prst="ellipse">
          <a:avLst/>
        </a:prstGeom>
        <a:solidFill>
          <a:schemeClr val="lt1">
            <a:hueOff val="0"/>
            <a:satOff val="0"/>
            <a:lumOff val="0"/>
            <a:alphaOff val="0"/>
          </a:schemeClr>
        </a:soli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179169E-38C5-4721-B36E-6CECC5A4BAA9}">
      <dsp:nvSpPr>
        <dsp:cNvPr id="0" name=""/>
        <dsp:cNvSpPr/>
      </dsp:nvSpPr>
      <dsp:spPr>
        <a:xfrm>
          <a:off x="1223835" y="2314581"/>
          <a:ext cx="6312411" cy="1157290"/>
        </a:xfrm>
        <a:prstGeom prst="rect">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8600" tIns="50800" rIns="50800" bIns="50800" numCol="1" spcCol="1270" anchor="ctr" anchorCtr="0">
          <a:noAutofit/>
        </a:bodyPr>
        <a:lstStyle/>
        <a:p>
          <a:pPr marL="0" lvl="0" indent="0" algn="l" defTabSz="889000">
            <a:lnSpc>
              <a:spcPct val="90000"/>
            </a:lnSpc>
            <a:spcBef>
              <a:spcPct val="0"/>
            </a:spcBef>
            <a:spcAft>
              <a:spcPct val="35000"/>
            </a:spcAft>
            <a:buNone/>
          </a:pPr>
          <a:r>
            <a:rPr lang="ru-RU" sz="2000" b="1" kern="1200" dirty="0">
              <a:solidFill>
                <a:srgbClr val="002060"/>
              </a:solidFill>
              <a:latin typeface="Times New Roman" pitchFamily="18" charset="0"/>
              <a:cs typeface="Times New Roman" pitchFamily="18" charset="0"/>
            </a:rPr>
            <a:t>Взносы на капитальный ремонт общего имущества в многоквартирных домах – 1530,3 тыс.руб.</a:t>
          </a:r>
        </a:p>
      </dsp:txBody>
      <dsp:txXfrm>
        <a:off x="1223835" y="2314581"/>
        <a:ext cx="6312411" cy="1157290"/>
      </dsp:txXfrm>
    </dsp:sp>
    <dsp:sp modelId="{5342AECB-5CB5-4A08-9CE7-6DD90A890C3E}">
      <dsp:nvSpPr>
        <dsp:cNvPr id="0" name=""/>
        <dsp:cNvSpPr/>
      </dsp:nvSpPr>
      <dsp:spPr>
        <a:xfrm>
          <a:off x="500528" y="2169920"/>
          <a:ext cx="1446613" cy="1446613"/>
        </a:xfrm>
        <a:prstGeom prst="ellipse">
          <a:avLst/>
        </a:prstGeom>
        <a:solidFill>
          <a:schemeClr val="lt1">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dsp:spPr>
      <dsp:style>
        <a:lnRef idx="1">
          <a:scrgbClr r="0" g="0" b="0"/>
        </a:lnRef>
        <a:fillRef idx="1">
          <a:scrgbClr r="0" g="0" b="0"/>
        </a:fillRef>
        <a:effectRef idx="2">
          <a:scrgbClr r="0" g="0" b="0"/>
        </a:effectRef>
        <a:fontRef idx="minor"/>
      </dsp:style>
    </dsp:sp>
    <dsp:sp modelId="{75A9D36D-D56E-4843-9CE9-09A6C0D4C3FE}">
      <dsp:nvSpPr>
        <dsp:cNvPr id="0" name=""/>
        <dsp:cNvSpPr/>
      </dsp:nvSpPr>
      <dsp:spPr>
        <a:xfrm>
          <a:off x="803159" y="4050517"/>
          <a:ext cx="6733087" cy="1157290"/>
        </a:xfrm>
        <a:prstGeom prst="rect">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8600" tIns="50800" rIns="50800" bIns="50800" numCol="1" spcCol="1270" anchor="ctr" anchorCtr="0">
          <a:noAutofit/>
        </a:bodyPr>
        <a:lstStyle/>
        <a:p>
          <a:pPr marL="0" lvl="0" indent="0" algn="l" defTabSz="889000">
            <a:lnSpc>
              <a:spcPct val="90000"/>
            </a:lnSpc>
            <a:spcBef>
              <a:spcPct val="0"/>
            </a:spcBef>
            <a:spcAft>
              <a:spcPct val="35000"/>
            </a:spcAft>
            <a:buNone/>
          </a:pPr>
          <a:r>
            <a:rPr lang="ru-RU" sz="2000" b="1" kern="1200" dirty="0">
              <a:solidFill>
                <a:srgbClr val="002060"/>
              </a:solidFill>
              <a:latin typeface="Times New Roman" pitchFamily="18" charset="0"/>
              <a:cs typeface="Times New Roman" pitchFamily="18" charset="0"/>
            </a:rPr>
            <a:t>Прочие мероприятия в области жилищного хозяйства– 24,8 тыс.руб.</a:t>
          </a:r>
        </a:p>
      </dsp:txBody>
      <dsp:txXfrm>
        <a:off x="803159" y="4050517"/>
        <a:ext cx="6733087" cy="1157290"/>
      </dsp:txXfrm>
    </dsp:sp>
    <dsp:sp modelId="{4459462F-2D0C-4CCC-8159-1207EE2038C9}">
      <dsp:nvSpPr>
        <dsp:cNvPr id="0" name=""/>
        <dsp:cNvSpPr/>
      </dsp:nvSpPr>
      <dsp:spPr>
        <a:xfrm>
          <a:off x="79853" y="3905856"/>
          <a:ext cx="1446613" cy="1446613"/>
        </a:xfrm>
        <a:prstGeom prst="ellipse">
          <a:avLst/>
        </a:prstGeom>
        <a:solidFill>
          <a:schemeClr val="lt1">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7102516" y="-1086685"/>
          <a:ext cx="8459913" cy="8459913"/>
        </a:xfrm>
        <a:prstGeom prst="blockArc">
          <a:avLst>
            <a:gd name="adj1" fmla="val 18900000"/>
            <a:gd name="adj2" fmla="val 2700000"/>
            <a:gd name="adj3" fmla="val 25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41000" y="285786"/>
          <a:ext cx="8261915" cy="5713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48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 335,2 тыс.руб.</a:t>
          </a:r>
        </a:p>
      </dsp:txBody>
      <dsp:txXfrm>
        <a:off x="441000" y="285786"/>
        <a:ext cx="8261915" cy="571321"/>
      </dsp:txXfrm>
    </dsp:sp>
    <dsp:sp modelId="{052F6C1F-EB67-4700-AA9B-912E0BCD417F}">
      <dsp:nvSpPr>
        <dsp:cNvPr id="0" name=""/>
        <dsp:cNvSpPr/>
      </dsp:nvSpPr>
      <dsp:spPr>
        <a:xfrm>
          <a:off x="83925" y="214371"/>
          <a:ext cx="714151" cy="7141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958383" y="1143270"/>
          <a:ext cx="7744533" cy="571321"/>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48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Ремонт, очистка и исследование воды шахтных колодцев– 262,3 тыс.руб.</a:t>
          </a:r>
        </a:p>
      </dsp:txBody>
      <dsp:txXfrm>
        <a:off x="958383" y="1143270"/>
        <a:ext cx="7744533" cy="571321"/>
      </dsp:txXfrm>
    </dsp:sp>
    <dsp:sp modelId="{5342AECB-5CB5-4A08-9CE7-6DD90A890C3E}">
      <dsp:nvSpPr>
        <dsp:cNvPr id="0" name=""/>
        <dsp:cNvSpPr/>
      </dsp:nvSpPr>
      <dsp:spPr>
        <a:xfrm>
          <a:off x="601307" y="1071855"/>
          <a:ext cx="714151" cy="7141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4063BAF8-9C91-4E06-BBB0-6F1CC2DBBAFF}">
      <dsp:nvSpPr>
        <dsp:cNvPr id="0" name=""/>
        <dsp:cNvSpPr/>
      </dsp:nvSpPr>
      <dsp:spPr>
        <a:xfrm>
          <a:off x="1241906" y="2000126"/>
          <a:ext cx="7461010" cy="571321"/>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48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Разработка схемы теплоснабжения Наволокского городского поселения– 30,0 тыс.руб.</a:t>
          </a:r>
        </a:p>
      </dsp:txBody>
      <dsp:txXfrm>
        <a:off x="1241906" y="2000126"/>
        <a:ext cx="7461010" cy="571321"/>
      </dsp:txXfrm>
    </dsp:sp>
    <dsp:sp modelId="{1700BC00-DC0E-4C9B-BC51-5F75907F6CED}">
      <dsp:nvSpPr>
        <dsp:cNvPr id="0" name=""/>
        <dsp:cNvSpPr/>
      </dsp:nvSpPr>
      <dsp:spPr>
        <a:xfrm>
          <a:off x="884830" y="1928711"/>
          <a:ext cx="714151" cy="7141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91C8C20E-0AB9-4815-9067-9B940D20D62C}">
      <dsp:nvSpPr>
        <dsp:cNvPr id="0" name=""/>
        <dsp:cNvSpPr/>
      </dsp:nvSpPr>
      <dsp:spPr>
        <a:xfrm>
          <a:off x="1332432" y="2857610"/>
          <a:ext cx="7370483" cy="571321"/>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48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Ремонт электрических сетей здания по адресу г.Наволоки ул.Ульянова д.6А – 266,6 тыс.руб.</a:t>
          </a:r>
        </a:p>
      </dsp:txBody>
      <dsp:txXfrm>
        <a:off x="1332432" y="2857610"/>
        <a:ext cx="7370483" cy="571321"/>
      </dsp:txXfrm>
    </dsp:sp>
    <dsp:sp modelId="{9CCA6A7A-BF9E-4629-9A98-3F52FACD272C}">
      <dsp:nvSpPr>
        <dsp:cNvPr id="0" name=""/>
        <dsp:cNvSpPr/>
      </dsp:nvSpPr>
      <dsp:spPr>
        <a:xfrm>
          <a:off x="975357" y="2786195"/>
          <a:ext cx="714151" cy="7141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F3AE8AD1-9E34-470F-BECB-536A182DF795}">
      <dsp:nvSpPr>
        <dsp:cNvPr id="0" name=""/>
        <dsp:cNvSpPr/>
      </dsp:nvSpPr>
      <dsp:spPr>
        <a:xfrm>
          <a:off x="1241906" y="3643791"/>
          <a:ext cx="7461010" cy="713928"/>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48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Предоставление субсидии МУП «Наволоки» на формирование уставного фонда – 100,0 тыс.руб.</a:t>
          </a:r>
        </a:p>
      </dsp:txBody>
      <dsp:txXfrm>
        <a:off x="1241906" y="3643791"/>
        <a:ext cx="7461010" cy="713928"/>
      </dsp:txXfrm>
    </dsp:sp>
    <dsp:sp modelId="{B0BAFBA1-62B2-4D32-9C10-473A947286F1}">
      <dsp:nvSpPr>
        <dsp:cNvPr id="0" name=""/>
        <dsp:cNvSpPr/>
      </dsp:nvSpPr>
      <dsp:spPr>
        <a:xfrm>
          <a:off x="884830" y="3643680"/>
          <a:ext cx="714151" cy="7141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1AF1FCD0-DAC8-4F82-B23C-5DC8F916F9E8}">
      <dsp:nvSpPr>
        <dsp:cNvPr id="0" name=""/>
        <dsp:cNvSpPr/>
      </dsp:nvSpPr>
      <dsp:spPr>
        <a:xfrm>
          <a:off x="958383" y="4571951"/>
          <a:ext cx="7744533" cy="571321"/>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48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Замена приборов учета в муниципальных квартирах – 38,5 тыс.руб.</a:t>
          </a:r>
        </a:p>
      </dsp:txBody>
      <dsp:txXfrm>
        <a:off x="958383" y="4571951"/>
        <a:ext cx="7744533" cy="571321"/>
      </dsp:txXfrm>
    </dsp:sp>
    <dsp:sp modelId="{5EA2C17B-7024-4CB4-9F5B-D0DE7E0BC5A5}">
      <dsp:nvSpPr>
        <dsp:cNvPr id="0" name=""/>
        <dsp:cNvSpPr/>
      </dsp:nvSpPr>
      <dsp:spPr>
        <a:xfrm>
          <a:off x="601307" y="4500536"/>
          <a:ext cx="714151" cy="7141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873E12C-7050-440C-B33B-9305201ECF40}">
      <dsp:nvSpPr>
        <dsp:cNvPr id="0" name=""/>
        <dsp:cNvSpPr/>
      </dsp:nvSpPr>
      <dsp:spPr>
        <a:xfrm>
          <a:off x="441000" y="5429435"/>
          <a:ext cx="8261915" cy="571321"/>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3486"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Прочие мероприятия в области коммунального хозяйства – 59,8 тыс.руб.</a:t>
          </a:r>
        </a:p>
      </dsp:txBody>
      <dsp:txXfrm>
        <a:off x="441000" y="5429435"/>
        <a:ext cx="8261915" cy="571321"/>
      </dsp:txXfrm>
    </dsp:sp>
    <dsp:sp modelId="{4459462F-2D0C-4CCC-8159-1207EE2038C9}">
      <dsp:nvSpPr>
        <dsp:cNvPr id="0" name=""/>
        <dsp:cNvSpPr/>
      </dsp:nvSpPr>
      <dsp:spPr>
        <a:xfrm>
          <a:off x="83925" y="5358020"/>
          <a:ext cx="714151" cy="7141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5977350" y="-914662"/>
          <a:ext cx="7115737" cy="7115737"/>
        </a:xfrm>
        <a:prstGeom prst="blockArc">
          <a:avLst>
            <a:gd name="adj1" fmla="val 18900000"/>
            <a:gd name="adj2" fmla="val 2700000"/>
            <a:gd name="adj3" fmla="val 304"/>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97496" y="330295"/>
          <a:ext cx="7214720" cy="66101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4679"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и техническое обслуживание сетей уличного освещения  </a:t>
          </a:r>
          <a:r>
            <a:rPr lang="ru-RU" sz="1800" kern="1200" dirty="0">
              <a:solidFill>
                <a:srgbClr val="002060"/>
              </a:solidFill>
              <a:latin typeface="Times New Roman" pitchFamily="18" charset="0"/>
              <a:cs typeface="Times New Roman" pitchFamily="18" charset="0"/>
            </a:rPr>
            <a:t>– 1981,2 тыс.руб.</a:t>
          </a:r>
        </a:p>
      </dsp:txBody>
      <dsp:txXfrm>
        <a:off x="497496" y="330295"/>
        <a:ext cx="7214720" cy="661012"/>
      </dsp:txXfrm>
    </dsp:sp>
    <dsp:sp modelId="{052F6C1F-EB67-4700-AA9B-912E0BCD417F}">
      <dsp:nvSpPr>
        <dsp:cNvPr id="0" name=""/>
        <dsp:cNvSpPr/>
      </dsp:nvSpPr>
      <dsp:spPr>
        <a:xfrm>
          <a:off x="84363" y="247668"/>
          <a:ext cx="826266" cy="8262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3262B5F-351B-416E-8546-A512A7B3FAD8}">
      <dsp:nvSpPr>
        <dsp:cNvPr id="0" name=""/>
        <dsp:cNvSpPr/>
      </dsp:nvSpPr>
      <dsp:spPr>
        <a:xfrm>
          <a:off x="971159" y="1321497"/>
          <a:ext cx="6741057" cy="661012"/>
        </a:xfrm>
        <a:prstGeom prst="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4679"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Оплата за потребленную электроэнергию для освещения улиц – 3510,5 тыс.руб.- </a:t>
          </a:r>
        </a:p>
      </dsp:txBody>
      <dsp:txXfrm>
        <a:off x="971159" y="1321497"/>
        <a:ext cx="6741057" cy="661012"/>
      </dsp:txXfrm>
    </dsp:sp>
    <dsp:sp modelId="{509879D4-0579-44A9-B576-4EF9A7E3B47A}">
      <dsp:nvSpPr>
        <dsp:cNvPr id="0" name=""/>
        <dsp:cNvSpPr/>
      </dsp:nvSpPr>
      <dsp:spPr>
        <a:xfrm>
          <a:off x="558025" y="1238870"/>
          <a:ext cx="826266" cy="8262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0">
          <a:scrgbClr r="0" g="0" b="0"/>
        </a:effectRef>
        <a:fontRef idx="minor"/>
      </dsp:style>
    </dsp:sp>
    <dsp:sp modelId="{A167D5AB-5C78-4C21-82F9-908D3CF330FB}">
      <dsp:nvSpPr>
        <dsp:cNvPr id="0" name=""/>
        <dsp:cNvSpPr/>
      </dsp:nvSpPr>
      <dsp:spPr>
        <a:xfrm>
          <a:off x="1116535" y="2312699"/>
          <a:ext cx="6595681" cy="66101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4679"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Проектирование и монтаж линий уличного освещения Наволокского городского поселения – 823,7 тыс.руб.</a:t>
          </a:r>
        </a:p>
      </dsp:txBody>
      <dsp:txXfrm>
        <a:off x="1116535" y="2312699"/>
        <a:ext cx="6595681" cy="661012"/>
      </dsp:txXfrm>
    </dsp:sp>
    <dsp:sp modelId="{5342AECB-5CB5-4A08-9CE7-6DD90A890C3E}">
      <dsp:nvSpPr>
        <dsp:cNvPr id="0" name=""/>
        <dsp:cNvSpPr/>
      </dsp:nvSpPr>
      <dsp:spPr>
        <a:xfrm>
          <a:off x="703402" y="2230072"/>
          <a:ext cx="826266" cy="8262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367C6690-2658-4A24-9F03-08752AB6D7A6}">
      <dsp:nvSpPr>
        <dsp:cNvPr id="0" name=""/>
        <dsp:cNvSpPr/>
      </dsp:nvSpPr>
      <dsp:spPr>
        <a:xfrm>
          <a:off x="971159" y="3303901"/>
          <a:ext cx="6741057" cy="661012"/>
        </a:xfrm>
        <a:prstGeom prst="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4679"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Устройство освещения  детской площадки в городском парке – 440,9 тыс.руб.</a:t>
          </a:r>
        </a:p>
      </dsp:txBody>
      <dsp:txXfrm>
        <a:off x="971159" y="3303901"/>
        <a:ext cx="6741057" cy="661012"/>
      </dsp:txXfrm>
    </dsp:sp>
    <dsp:sp modelId="{1700BC00-DC0E-4C9B-BC51-5F75907F6CED}">
      <dsp:nvSpPr>
        <dsp:cNvPr id="0" name=""/>
        <dsp:cNvSpPr/>
      </dsp:nvSpPr>
      <dsp:spPr>
        <a:xfrm>
          <a:off x="558025" y="3221275"/>
          <a:ext cx="826266" cy="8262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0">
          <a:scrgbClr r="0" g="0" b="0"/>
        </a:effectRef>
        <a:fontRef idx="minor"/>
      </dsp:style>
    </dsp:sp>
    <dsp:sp modelId="{B8115210-189A-4E13-A907-5F81F318E2C2}">
      <dsp:nvSpPr>
        <dsp:cNvPr id="0" name=""/>
        <dsp:cNvSpPr/>
      </dsp:nvSpPr>
      <dsp:spPr>
        <a:xfrm>
          <a:off x="497496" y="4295104"/>
          <a:ext cx="7214720" cy="66101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4679"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Приобретение светодиодных светильников для уличного освещения – 320,9 тыс.руб.</a:t>
          </a:r>
        </a:p>
      </dsp:txBody>
      <dsp:txXfrm>
        <a:off x="497496" y="4295104"/>
        <a:ext cx="7214720" cy="661012"/>
      </dsp:txXfrm>
    </dsp:sp>
    <dsp:sp modelId="{9CCA6A7A-BF9E-4629-9A98-3F52FACD272C}">
      <dsp:nvSpPr>
        <dsp:cNvPr id="0" name=""/>
        <dsp:cNvSpPr/>
      </dsp:nvSpPr>
      <dsp:spPr>
        <a:xfrm>
          <a:off x="84363" y="4212477"/>
          <a:ext cx="826266" cy="826266"/>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37947"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05919" y="267338"/>
          <a:ext cx="7517855" cy="51730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в надлежащем состоянии территории поселения </a:t>
          </a:r>
          <a:r>
            <a:rPr lang="ru-RU" sz="1800" kern="1200" dirty="0">
              <a:solidFill>
                <a:srgbClr val="002060"/>
              </a:solidFill>
              <a:latin typeface="Times New Roman" pitchFamily="18" charset="0"/>
              <a:cs typeface="Times New Roman" pitchFamily="18" charset="0"/>
            </a:rPr>
            <a:t>– 4760,0 тыс.руб.</a:t>
          </a:r>
        </a:p>
      </dsp:txBody>
      <dsp:txXfrm>
        <a:off x="405919" y="267338"/>
        <a:ext cx="7517855" cy="517301"/>
      </dsp:txXfrm>
    </dsp:sp>
    <dsp:sp modelId="{052F6C1F-EB67-4700-AA9B-912E0BCD417F}">
      <dsp:nvSpPr>
        <dsp:cNvPr id="0" name=""/>
        <dsp:cNvSpPr/>
      </dsp:nvSpPr>
      <dsp:spPr>
        <a:xfrm>
          <a:off x="77249" y="19731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9BF8914-AE5A-482F-A9A0-B40D0BF5D9EF}">
      <dsp:nvSpPr>
        <dsp:cNvPr id="0" name=""/>
        <dsp:cNvSpPr/>
      </dsp:nvSpPr>
      <dsp:spPr>
        <a:xfrm>
          <a:off x="882144" y="1000134"/>
          <a:ext cx="7041629" cy="630253"/>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городского пляжа, городского кладбища – 1393,3 тыс.руб.  </a:t>
          </a:r>
          <a:endParaRPr lang="ru-RU" sz="1800" kern="1200" dirty="0">
            <a:solidFill>
              <a:srgbClr val="002060"/>
            </a:solidFill>
            <a:latin typeface="Times New Roman" pitchFamily="18" charset="0"/>
            <a:cs typeface="Times New Roman" pitchFamily="18" charset="0"/>
          </a:endParaRPr>
        </a:p>
      </dsp:txBody>
      <dsp:txXfrm>
        <a:off x="882144" y="1000134"/>
        <a:ext cx="7041629" cy="630253"/>
      </dsp:txXfrm>
    </dsp:sp>
    <dsp:sp modelId="{C3BBF4EB-24B7-47FF-970E-C43688EFA163}">
      <dsp:nvSpPr>
        <dsp:cNvPr id="0" name=""/>
        <dsp:cNvSpPr/>
      </dsp:nvSpPr>
      <dsp:spPr>
        <a:xfrm>
          <a:off x="553474" y="986590"/>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2149A1B6-2037-42DE-BCCF-90EAD37E2B4E}">
      <dsp:nvSpPr>
        <dsp:cNvPr id="0" name=""/>
        <dsp:cNvSpPr/>
      </dsp:nvSpPr>
      <dsp:spPr>
        <a:xfrm>
          <a:off x="1143113" y="1841018"/>
          <a:ext cx="6780660" cy="525872"/>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Выпиловка, </a:t>
          </a:r>
          <a:r>
            <a:rPr lang="ru-RU" sz="1800" kern="1200" dirty="0" err="1">
              <a:solidFill>
                <a:srgbClr val="002060"/>
              </a:solidFill>
              <a:latin typeface="Times New Roman" pitchFamily="18" charset="0"/>
              <a:cs typeface="Times New Roman" pitchFamily="18" charset="0"/>
            </a:rPr>
            <a:t>кронирование</a:t>
          </a:r>
          <a:r>
            <a:rPr lang="ru-RU" sz="1800" kern="1200" dirty="0">
              <a:solidFill>
                <a:srgbClr val="002060"/>
              </a:solidFill>
              <a:latin typeface="Times New Roman" pitchFamily="18" charset="0"/>
              <a:cs typeface="Times New Roman" pitchFamily="18" charset="0"/>
            </a:rPr>
            <a:t> деревьев, вывоз веток – 436,2 тыс.руб.</a:t>
          </a:r>
        </a:p>
      </dsp:txBody>
      <dsp:txXfrm>
        <a:off x="1143113" y="1841018"/>
        <a:ext cx="6780660" cy="525872"/>
      </dsp:txXfrm>
    </dsp:sp>
    <dsp:sp modelId="{5342AECB-5CB5-4A08-9CE7-6DD90A890C3E}">
      <dsp:nvSpPr>
        <dsp:cNvPr id="0" name=""/>
        <dsp:cNvSpPr/>
      </dsp:nvSpPr>
      <dsp:spPr>
        <a:xfrm>
          <a:off x="814443" y="177528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26A077AB-40F5-419B-98B7-4FE9751D0E77}">
      <dsp:nvSpPr>
        <dsp:cNvPr id="0" name=""/>
        <dsp:cNvSpPr/>
      </dsp:nvSpPr>
      <dsp:spPr>
        <a:xfrm>
          <a:off x="1226438" y="2630290"/>
          <a:ext cx="6697335" cy="52587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Ликвидация несанкционированных свалок – 66,1 тыс.руб.</a:t>
          </a:r>
        </a:p>
      </dsp:txBody>
      <dsp:txXfrm>
        <a:off x="1226438" y="2630290"/>
        <a:ext cx="6697335" cy="525872"/>
      </dsp:txXfrm>
    </dsp:sp>
    <dsp:sp modelId="{1700BC00-DC0E-4C9B-BC51-5F75907F6CED}">
      <dsp:nvSpPr>
        <dsp:cNvPr id="0" name=""/>
        <dsp:cNvSpPr/>
      </dsp:nvSpPr>
      <dsp:spPr>
        <a:xfrm>
          <a:off x="897768" y="2564556"/>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2B8C2581-E90E-475E-8741-AF9BDF94AFA5}">
      <dsp:nvSpPr>
        <dsp:cNvPr id="0" name=""/>
        <dsp:cNvSpPr/>
      </dsp:nvSpPr>
      <dsp:spPr>
        <a:xfrm>
          <a:off x="1143113" y="3419562"/>
          <a:ext cx="6780660" cy="525872"/>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Текущий ремонт и благоустройство прилегающей территории обелисков, ремонт стел – 414,5 тыс.руб.</a:t>
          </a:r>
        </a:p>
      </dsp:txBody>
      <dsp:txXfrm>
        <a:off x="1143113" y="3419562"/>
        <a:ext cx="6780660" cy="525872"/>
      </dsp:txXfrm>
    </dsp:sp>
    <dsp:sp modelId="{9CCA6A7A-BF9E-4629-9A98-3F52FACD272C}">
      <dsp:nvSpPr>
        <dsp:cNvPr id="0" name=""/>
        <dsp:cNvSpPr/>
      </dsp:nvSpPr>
      <dsp:spPr>
        <a:xfrm>
          <a:off x="814443" y="335382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095A9839-9489-4800-AD98-A93689644895}">
      <dsp:nvSpPr>
        <dsp:cNvPr id="0" name=""/>
        <dsp:cNvSpPr/>
      </dsp:nvSpPr>
      <dsp:spPr>
        <a:xfrm>
          <a:off x="882144" y="4208256"/>
          <a:ext cx="7041629" cy="525872"/>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Ремонт мостового перехода по ул.Пригородная г.Наволоки – 59,4 тыс.руб.</a:t>
          </a:r>
        </a:p>
      </dsp:txBody>
      <dsp:txXfrm>
        <a:off x="882144" y="4208256"/>
        <a:ext cx="7041629" cy="525872"/>
      </dsp:txXfrm>
    </dsp:sp>
    <dsp:sp modelId="{C32DB747-6174-4EC6-8FD0-6A9ED6B3FDC6}">
      <dsp:nvSpPr>
        <dsp:cNvPr id="0" name=""/>
        <dsp:cNvSpPr/>
      </dsp:nvSpPr>
      <dsp:spPr>
        <a:xfrm>
          <a:off x="553474" y="4142522"/>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329CCB0-0E34-4A43-B789-FB0DD9418E66}">
      <dsp:nvSpPr>
        <dsp:cNvPr id="0" name=""/>
        <dsp:cNvSpPr/>
      </dsp:nvSpPr>
      <dsp:spPr>
        <a:xfrm>
          <a:off x="405919" y="4997528"/>
          <a:ext cx="7517855" cy="52587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Благоустройство территории у д.25 по ул.Спортивная г.Наволоки – 96,1 тыс.руб.</a:t>
          </a:r>
        </a:p>
      </dsp:txBody>
      <dsp:txXfrm>
        <a:off x="405919" y="4997528"/>
        <a:ext cx="7517855" cy="525872"/>
      </dsp:txXfrm>
    </dsp:sp>
    <dsp:sp modelId="{DF0A7171-3F2A-4878-A68A-F3B8EAE2A71D}">
      <dsp:nvSpPr>
        <dsp:cNvPr id="0" name=""/>
        <dsp:cNvSpPr/>
      </dsp:nvSpPr>
      <dsp:spPr>
        <a:xfrm>
          <a:off x="77249" y="493179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37947"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05919" y="246684"/>
          <a:ext cx="7517855" cy="55860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Благоустройство ул.Вилкова и ул.Ульянова г.Наволоки  </a:t>
          </a:r>
          <a:r>
            <a:rPr lang="ru-RU" sz="1800" kern="1200" dirty="0">
              <a:solidFill>
                <a:srgbClr val="002060"/>
              </a:solidFill>
              <a:latin typeface="Times New Roman" pitchFamily="18" charset="0"/>
              <a:cs typeface="Times New Roman" pitchFamily="18" charset="0"/>
            </a:rPr>
            <a:t>– 125 тыс.руб.</a:t>
          </a:r>
        </a:p>
      </dsp:txBody>
      <dsp:txXfrm>
        <a:off x="405919" y="246684"/>
        <a:ext cx="7517855" cy="558608"/>
      </dsp:txXfrm>
    </dsp:sp>
    <dsp:sp modelId="{052F6C1F-EB67-4700-AA9B-912E0BCD417F}">
      <dsp:nvSpPr>
        <dsp:cNvPr id="0" name=""/>
        <dsp:cNvSpPr/>
      </dsp:nvSpPr>
      <dsp:spPr>
        <a:xfrm>
          <a:off x="77249" y="19731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882144" y="1052324"/>
          <a:ext cx="7041629" cy="525872"/>
        </a:xfrm>
        <a:prstGeom prst="rect">
          <a:avLst/>
        </a:prstGeom>
        <a:gradFill rotWithShape="0">
          <a:gsLst>
            <a:gs pos="0">
              <a:schemeClr val="accent2">
                <a:hueOff val="-242561"/>
                <a:satOff val="-13988"/>
                <a:lumOff val="1438"/>
                <a:alphaOff val="0"/>
                <a:lumMod val="110000"/>
                <a:satMod val="105000"/>
                <a:tint val="67000"/>
              </a:schemeClr>
            </a:gs>
            <a:gs pos="50000">
              <a:schemeClr val="accent2">
                <a:hueOff val="-242561"/>
                <a:satOff val="-13988"/>
                <a:lumOff val="1438"/>
                <a:alphaOff val="0"/>
                <a:lumMod val="105000"/>
                <a:satMod val="103000"/>
                <a:tint val="73000"/>
              </a:schemeClr>
            </a:gs>
            <a:gs pos="100000">
              <a:schemeClr val="accent2">
                <a:hueOff val="-242561"/>
                <a:satOff val="-13988"/>
                <a:lumOff val="14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Благоустройство городского парка – 1959,9 тыс.руб.</a:t>
          </a:r>
        </a:p>
      </dsp:txBody>
      <dsp:txXfrm>
        <a:off x="882144" y="1052324"/>
        <a:ext cx="7041629" cy="525872"/>
      </dsp:txXfrm>
    </dsp:sp>
    <dsp:sp modelId="{5342AECB-5CB5-4A08-9CE7-6DD90A890C3E}">
      <dsp:nvSpPr>
        <dsp:cNvPr id="0" name=""/>
        <dsp:cNvSpPr/>
      </dsp:nvSpPr>
      <dsp:spPr>
        <a:xfrm>
          <a:off x="553474" y="986590"/>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42561"/>
              <a:satOff val="-13988"/>
              <a:lumOff val="1438"/>
              <a:alphaOff val="0"/>
            </a:schemeClr>
          </a:solidFill>
          <a:prstDash val="solid"/>
          <a:miter lim="800000"/>
        </a:ln>
        <a:effectLst/>
      </dsp:spPr>
      <dsp:style>
        <a:lnRef idx="1">
          <a:scrgbClr r="0" g="0" b="0"/>
        </a:lnRef>
        <a:fillRef idx="2">
          <a:scrgbClr r="0" g="0" b="0"/>
        </a:fillRef>
        <a:effectRef idx="0">
          <a:scrgbClr r="0" g="0" b="0"/>
        </a:effectRef>
        <a:fontRef idx="minor"/>
      </dsp:style>
    </dsp:sp>
    <dsp:sp modelId="{4063BAF8-9C91-4E06-BBB0-6F1CC2DBBAFF}">
      <dsp:nvSpPr>
        <dsp:cNvPr id="0" name=""/>
        <dsp:cNvSpPr/>
      </dsp:nvSpPr>
      <dsp:spPr>
        <a:xfrm>
          <a:off x="1143113" y="1841018"/>
          <a:ext cx="6780660" cy="525872"/>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Установка спортивной площадки ул. 2 Кинешемская г.Наволоки – 1194,1 тыс.руб.</a:t>
          </a:r>
        </a:p>
      </dsp:txBody>
      <dsp:txXfrm>
        <a:off x="1143113" y="1841018"/>
        <a:ext cx="6780660" cy="525872"/>
      </dsp:txXfrm>
    </dsp:sp>
    <dsp:sp modelId="{1700BC00-DC0E-4C9B-BC51-5F75907F6CED}">
      <dsp:nvSpPr>
        <dsp:cNvPr id="0" name=""/>
        <dsp:cNvSpPr/>
      </dsp:nvSpPr>
      <dsp:spPr>
        <a:xfrm>
          <a:off x="814443" y="177528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0">
          <a:scrgbClr r="0" g="0" b="0"/>
        </a:effectRef>
        <a:fontRef idx="minor"/>
      </dsp:style>
    </dsp:sp>
    <dsp:sp modelId="{91C8C20E-0AB9-4815-9067-9B940D20D62C}">
      <dsp:nvSpPr>
        <dsp:cNvPr id="0" name=""/>
        <dsp:cNvSpPr/>
      </dsp:nvSpPr>
      <dsp:spPr>
        <a:xfrm>
          <a:off x="1226438" y="2630290"/>
          <a:ext cx="6697335" cy="52587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Текущий ремонт контейнерных площадок и уборка веток от контейнерных площадок – 293,3 тыс.руб.</a:t>
          </a:r>
        </a:p>
      </dsp:txBody>
      <dsp:txXfrm>
        <a:off x="1226438" y="2630290"/>
        <a:ext cx="6697335" cy="525872"/>
      </dsp:txXfrm>
    </dsp:sp>
    <dsp:sp modelId="{9CCA6A7A-BF9E-4629-9A98-3F52FACD272C}">
      <dsp:nvSpPr>
        <dsp:cNvPr id="0" name=""/>
        <dsp:cNvSpPr/>
      </dsp:nvSpPr>
      <dsp:spPr>
        <a:xfrm>
          <a:off x="897768" y="2564556"/>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sp>
    <dsp:sp modelId="{3F231D0C-26AE-440A-AC7E-56147486ECC5}">
      <dsp:nvSpPr>
        <dsp:cNvPr id="0" name=""/>
        <dsp:cNvSpPr/>
      </dsp:nvSpPr>
      <dsp:spPr>
        <a:xfrm>
          <a:off x="1143113" y="3419562"/>
          <a:ext cx="6780660" cy="525872"/>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Изготовление и монтаж автобусного павильона – 89,8 тыс.руб.</a:t>
          </a:r>
        </a:p>
      </dsp:txBody>
      <dsp:txXfrm>
        <a:off x="1143113" y="3419562"/>
        <a:ext cx="6780660" cy="525872"/>
      </dsp:txXfrm>
    </dsp:sp>
    <dsp:sp modelId="{C32DB747-6174-4EC6-8FD0-6A9ED6B3FDC6}">
      <dsp:nvSpPr>
        <dsp:cNvPr id="0" name=""/>
        <dsp:cNvSpPr/>
      </dsp:nvSpPr>
      <dsp:spPr>
        <a:xfrm>
          <a:off x="814443" y="3353828"/>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B8895E97-5294-43F0-8BDE-7E312696E242}">
      <dsp:nvSpPr>
        <dsp:cNvPr id="0" name=""/>
        <dsp:cNvSpPr/>
      </dsp:nvSpPr>
      <dsp:spPr>
        <a:xfrm>
          <a:off x="882144" y="4208256"/>
          <a:ext cx="7041629" cy="525872"/>
        </a:xfrm>
        <a:prstGeom prst="rect">
          <a:avLst/>
        </a:prstGeom>
        <a:gradFill rotWithShape="0">
          <a:gsLst>
            <a:gs pos="0">
              <a:schemeClr val="accent2">
                <a:hueOff val="-1212803"/>
                <a:satOff val="-69940"/>
                <a:lumOff val="7190"/>
                <a:alphaOff val="0"/>
                <a:lumMod val="110000"/>
                <a:satMod val="105000"/>
                <a:tint val="67000"/>
              </a:schemeClr>
            </a:gs>
            <a:gs pos="50000">
              <a:schemeClr val="accent2">
                <a:hueOff val="-1212803"/>
                <a:satOff val="-69940"/>
                <a:lumOff val="7190"/>
                <a:alphaOff val="0"/>
                <a:lumMod val="105000"/>
                <a:satMod val="103000"/>
                <a:tint val="73000"/>
              </a:schemeClr>
            </a:gs>
            <a:gs pos="100000">
              <a:schemeClr val="accent2">
                <a:hueOff val="-1212803"/>
                <a:satOff val="-69940"/>
                <a:lumOff val="71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Разборка гаражей в с. Станко – 99,7 тыс.руб.</a:t>
          </a:r>
        </a:p>
      </dsp:txBody>
      <dsp:txXfrm>
        <a:off x="882144" y="4208256"/>
        <a:ext cx="7041629" cy="525872"/>
      </dsp:txXfrm>
    </dsp:sp>
    <dsp:sp modelId="{DF0A7171-3F2A-4878-A68A-F3B8EAE2A71D}">
      <dsp:nvSpPr>
        <dsp:cNvPr id="0" name=""/>
        <dsp:cNvSpPr/>
      </dsp:nvSpPr>
      <dsp:spPr>
        <a:xfrm>
          <a:off x="553474" y="4142522"/>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0734F11-8357-4C80-AC06-F12FCB117FD3}">
      <dsp:nvSpPr>
        <dsp:cNvPr id="0" name=""/>
        <dsp:cNvSpPr/>
      </dsp:nvSpPr>
      <dsp:spPr>
        <a:xfrm>
          <a:off x="405919" y="4997528"/>
          <a:ext cx="7517855" cy="52587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7412"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rgbClr val="002060"/>
              </a:solidFill>
              <a:latin typeface="Times New Roman" pitchFamily="18" charset="0"/>
              <a:cs typeface="Times New Roman" pitchFamily="18" charset="0"/>
            </a:rPr>
            <a:t>Прочие мероприятия по благоустройству – 229,0 тыс.руб.</a:t>
          </a:r>
        </a:p>
      </dsp:txBody>
      <dsp:txXfrm>
        <a:off x="405919" y="4997528"/>
        <a:ext cx="7517855" cy="525872"/>
      </dsp:txXfrm>
    </dsp:sp>
    <dsp:sp modelId="{455FFFD4-1582-4A96-9415-7B6524135A3C}">
      <dsp:nvSpPr>
        <dsp:cNvPr id="0" name=""/>
        <dsp:cNvSpPr/>
      </dsp:nvSpPr>
      <dsp:spPr>
        <a:xfrm>
          <a:off x="77249" y="4931794"/>
          <a:ext cx="657341" cy="6573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5CE7-8543-41F1-9AE9-6B616CA58444}">
      <dsp:nvSpPr>
        <dsp:cNvPr id="0" name=""/>
        <dsp:cNvSpPr/>
      </dsp:nvSpPr>
      <dsp:spPr>
        <a:xfrm>
          <a:off x="-6543088" y="-1000670"/>
          <a:ext cx="7787794" cy="7787794"/>
        </a:xfrm>
        <a:prstGeom prst="blockArc">
          <a:avLst>
            <a:gd name="adj1" fmla="val 18900000"/>
            <a:gd name="adj2" fmla="val 2700000"/>
            <a:gd name="adj3" fmla="val 27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8E1CD-FD6E-4431-A276-A51AE78A344E}">
      <dsp:nvSpPr>
        <dsp:cNvPr id="0" name=""/>
        <dsp:cNvSpPr/>
      </dsp:nvSpPr>
      <dsp:spPr>
        <a:xfrm>
          <a:off x="463271" y="304714"/>
          <a:ext cx="7241047" cy="60919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355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 –5146,3 тыс.руб.</a:t>
          </a:r>
        </a:p>
      </dsp:txBody>
      <dsp:txXfrm>
        <a:off x="463271" y="304714"/>
        <a:ext cx="7241047" cy="609197"/>
      </dsp:txXfrm>
    </dsp:sp>
    <dsp:sp modelId="{052F6C1F-EB67-4700-AA9B-912E0BCD417F}">
      <dsp:nvSpPr>
        <dsp:cNvPr id="0" name=""/>
        <dsp:cNvSpPr/>
      </dsp:nvSpPr>
      <dsp:spPr>
        <a:xfrm>
          <a:off x="82523" y="228564"/>
          <a:ext cx="761497" cy="76149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79169E-38C5-4721-B36E-6CECC5A4BAA9}">
      <dsp:nvSpPr>
        <dsp:cNvPr id="0" name=""/>
        <dsp:cNvSpPr/>
      </dsp:nvSpPr>
      <dsp:spPr>
        <a:xfrm>
          <a:off x="964378" y="1218395"/>
          <a:ext cx="6739940" cy="609197"/>
        </a:xfrm>
        <a:prstGeom prst="rect">
          <a:avLst/>
        </a:prstGeom>
        <a:gradFill rotWithShape="0">
          <a:gsLst>
            <a:gs pos="0">
              <a:schemeClr val="accent2">
                <a:hueOff val="-291073"/>
                <a:satOff val="-16786"/>
                <a:lumOff val="1726"/>
                <a:alphaOff val="0"/>
                <a:lumMod val="110000"/>
                <a:satMod val="105000"/>
                <a:tint val="67000"/>
              </a:schemeClr>
            </a:gs>
            <a:gs pos="50000">
              <a:schemeClr val="accent2">
                <a:hueOff val="-291073"/>
                <a:satOff val="-16786"/>
                <a:lumOff val="1726"/>
                <a:alphaOff val="0"/>
                <a:lumMod val="105000"/>
                <a:satMod val="103000"/>
                <a:tint val="73000"/>
              </a:schemeClr>
            </a:gs>
            <a:gs pos="100000">
              <a:schemeClr val="accent2">
                <a:hueOff val="-291073"/>
                <a:satOff val="-16786"/>
                <a:lumOff val="1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355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Устройство металлического барьерного ограждения по ул. 4 Пятилетка г.Наволоки –449,6тыс.руб.</a:t>
          </a:r>
        </a:p>
      </dsp:txBody>
      <dsp:txXfrm>
        <a:off x="964378" y="1218395"/>
        <a:ext cx="6739940" cy="609197"/>
      </dsp:txXfrm>
    </dsp:sp>
    <dsp:sp modelId="{5342AECB-5CB5-4A08-9CE7-6DD90A890C3E}">
      <dsp:nvSpPr>
        <dsp:cNvPr id="0" name=""/>
        <dsp:cNvSpPr/>
      </dsp:nvSpPr>
      <dsp:spPr>
        <a:xfrm>
          <a:off x="583629" y="1142246"/>
          <a:ext cx="761497" cy="76149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91073"/>
              <a:satOff val="-16786"/>
              <a:lumOff val="1726"/>
              <a:alphaOff val="0"/>
            </a:schemeClr>
          </a:solidFill>
          <a:prstDash val="solid"/>
          <a:miter lim="800000"/>
        </a:ln>
        <a:effectLst/>
      </dsp:spPr>
      <dsp:style>
        <a:lnRef idx="1">
          <a:scrgbClr r="0" g="0" b="0"/>
        </a:lnRef>
        <a:fillRef idx="2">
          <a:scrgbClr r="0" g="0" b="0"/>
        </a:fillRef>
        <a:effectRef idx="0">
          <a:scrgbClr r="0" g="0" b="0"/>
        </a:effectRef>
        <a:fontRef idx="minor"/>
      </dsp:style>
    </dsp:sp>
    <dsp:sp modelId="{4063BAF8-9C91-4E06-BBB0-6F1CC2DBBAFF}">
      <dsp:nvSpPr>
        <dsp:cNvPr id="0" name=""/>
        <dsp:cNvSpPr/>
      </dsp:nvSpPr>
      <dsp:spPr>
        <a:xfrm>
          <a:off x="1193522" y="2132076"/>
          <a:ext cx="6510796" cy="609197"/>
        </a:xfrm>
        <a:prstGeom prst="rect">
          <a:avLst/>
        </a:prstGeom>
        <a:gradFill rotWithShape="0">
          <a:gsLst>
            <a:gs pos="0">
              <a:schemeClr val="accent2">
                <a:hueOff val="-582145"/>
                <a:satOff val="-33571"/>
                <a:lumOff val="3451"/>
                <a:alphaOff val="0"/>
                <a:lumMod val="110000"/>
                <a:satMod val="105000"/>
                <a:tint val="67000"/>
              </a:schemeClr>
            </a:gs>
            <a:gs pos="50000">
              <a:schemeClr val="accent2">
                <a:hueOff val="-582145"/>
                <a:satOff val="-33571"/>
                <a:lumOff val="3451"/>
                <a:alphaOff val="0"/>
                <a:lumMod val="105000"/>
                <a:satMod val="103000"/>
                <a:tint val="73000"/>
              </a:schemeClr>
            </a:gs>
            <a:gs pos="100000">
              <a:schemeClr val="accent2">
                <a:hueOff val="-582145"/>
                <a:satOff val="-33571"/>
                <a:lumOff val="3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355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 –356,3тыс.руб.</a:t>
          </a:r>
        </a:p>
      </dsp:txBody>
      <dsp:txXfrm>
        <a:off x="1193522" y="2132076"/>
        <a:ext cx="6510796" cy="609197"/>
      </dsp:txXfrm>
    </dsp:sp>
    <dsp:sp modelId="{1700BC00-DC0E-4C9B-BC51-5F75907F6CED}">
      <dsp:nvSpPr>
        <dsp:cNvPr id="0" name=""/>
        <dsp:cNvSpPr/>
      </dsp:nvSpPr>
      <dsp:spPr>
        <a:xfrm>
          <a:off x="812773" y="2055927"/>
          <a:ext cx="761497" cy="76149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582145"/>
              <a:satOff val="-33571"/>
              <a:lumOff val="3451"/>
              <a:alphaOff val="0"/>
            </a:schemeClr>
          </a:solidFill>
          <a:prstDash val="solid"/>
          <a:miter lim="800000"/>
        </a:ln>
        <a:effectLst/>
      </dsp:spPr>
      <dsp:style>
        <a:lnRef idx="1">
          <a:scrgbClr r="0" g="0" b="0"/>
        </a:lnRef>
        <a:fillRef idx="2">
          <a:scrgbClr r="0" g="0" b="0"/>
        </a:fillRef>
        <a:effectRef idx="0">
          <a:scrgbClr r="0" g="0" b="0"/>
        </a:effectRef>
        <a:fontRef idx="minor"/>
      </dsp:style>
    </dsp:sp>
    <dsp:sp modelId="{91C8C20E-0AB9-4815-9067-9B940D20D62C}">
      <dsp:nvSpPr>
        <dsp:cNvPr id="0" name=""/>
        <dsp:cNvSpPr/>
      </dsp:nvSpPr>
      <dsp:spPr>
        <a:xfrm>
          <a:off x="1193522" y="3045179"/>
          <a:ext cx="6510796" cy="609197"/>
        </a:xfrm>
        <a:prstGeom prst="rect">
          <a:avLst/>
        </a:prstGeom>
        <a:gradFill rotWithShape="0">
          <a:gsLst>
            <a:gs pos="0">
              <a:schemeClr val="accent2">
                <a:hueOff val="-873218"/>
                <a:satOff val="-50357"/>
                <a:lumOff val="5177"/>
                <a:alphaOff val="0"/>
                <a:lumMod val="110000"/>
                <a:satMod val="105000"/>
                <a:tint val="67000"/>
              </a:schemeClr>
            </a:gs>
            <a:gs pos="50000">
              <a:schemeClr val="accent2">
                <a:hueOff val="-873218"/>
                <a:satOff val="-50357"/>
                <a:lumOff val="5177"/>
                <a:alphaOff val="0"/>
                <a:lumMod val="105000"/>
                <a:satMod val="103000"/>
                <a:tint val="73000"/>
              </a:schemeClr>
            </a:gs>
            <a:gs pos="100000">
              <a:schemeClr val="accent2">
                <a:hueOff val="-873218"/>
                <a:satOff val="-50357"/>
                <a:lumOff val="5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355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Нанесение горизонтальной дорожной разметки – 57,5 тыс.руб.</a:t>
          </a:r>
        </a:p>
      </dsp:txBody>
      <dsp:txXfrm>
        <a:off x="1193522" y="3045179"/>
        <a:ext cx="6510796" cy="609197"/>
      </dsp:txXfrm>
    </dsp:sp>
    <dsp:sp modelId="{9CCA6A7A-BF9E-4629-9A98-3F52FACD272C}">
      <dsp:nvSpPr>
        <dsp:cNvPr id="0" name=""/>
        <dsp:cNvSpPr/>
      </dsp:nvSpPr>
      <dsp:spPr>
        <a:xfrm>
          <a:off x="812773" y="2969029"/>
          <a:ext cx="761497" cy="76149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873218"/>
              <a:satOff val="-50357"/>
              <a:lumOff val="5177"/>
              <a:alphaOff val="0"/>
            </a:schemeClr>
          </a:solidFill>
          <a:prstDash val="solid"/>
          <a:miter lim="800000"/>
        </a:ln>
        <a:effectLst/>
      </dsp:spPr>
      <dsp:style>
        <a:lnRef idx="1">
          <a:scrgbClr r="0" g="0" b="0"/>
        </a:lnRef>
        <a:fillRef idx="2">
          <a:scrgbClr r="0" g="0" b="0"/>
        </a:fillRef>
        <a:effectRef idx="0">
          <a:scrgbClr r="0" g="0" b="0"/>
        </a:effectRef>
        <a:fontRef idx="minor"/>
      </dsp:style>
    </dsp:sp>
    <dsp:sp modelId="{3CA5877C-2DF1-4E4D-81AF-385FA0BBAB06}">
      <dsp:nvSpPr>
        <dsp:cNvPr id="0" name=""/>
        <dsp:cNvSpPr/>
      </dsp:nvSpPr>
      <dsp:spPr>
        <a:xfrm>
          <a:off x="964378" y="3958860"/>
          <a:ext cx="6739940" cy="609197"/>
        </a:xfrm>
        <a:prstGeom prst="rect">
          <a:avLst/>
        </a:prstGeom>
        <a:gradFill rotWithShape="0">
          <a:gsLst>
            <a:gs pos="0">
              <a:schemeClr val="accent2">
                <a:hueOff val="-1164290"/>
                <a:satOff val="-67142"/>
                <a:lumOff val="6902"/>
                <a:alphaOff val="0"/>
                <a:lumMod val="110000"/>
                <a:satMod val="105000"/>
                <a:tint val="67000"/>
              </a:schemeClr>
            </a:gs>
            <a:gs pos="50000">
              <a:schemeClr val="accent2">
                <a:hueOff val="-1164290"/>
                <a:satOff val="-67142"/>
                <a:lumOff val="6902"/>
                <a:alphaOff val="0"/>
                <a:lumMod val="105000"/>
                <a:satMod val="103000"/>
                <a:tint val="73000"/>
              </a:schemeClr>
            </a:gs>
            <a:gs pos="100000">
              <a:schemeClr val="accent2">
                <a:hueOff val="-1164290"/>
                <a:satOff val="-67142"/>
                <a:lumOff val="6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355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 – 239,1 тыс.руб.</a:t>
          </a:r>
        </a:p>
      </dsp:txBody>
      <dsp:txXfrm>
        <a:off x="964378" y="3958860"/>
        <a:ext cx="6739940" cy="609197"/>
      </dsp:txXfrm>
    </dsp:sp>
    <dsp:sp modelId="{4A79205A-E7ED-4306-9FAA-B8D122D0A9F7}">
      <dsp:nvSpPr>
        <dsp:cNvPr id="0" name=""/>
        <dsp:cNvSpPr/>
      </dsp:nvSpPr>
      <dsp:spPr>
        <a:xfrm>
          <a:off x="583629" y="3882710"/>
          <a:ext cx="761497" cy="76149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164290"/>
              <a:satOff val="-67142"/>
              <a:lumOff val="6902"/>
              <a:alphaOff val="0"/>
            </a:schemeClr>
          </a:solidFill>
          <a:prstDash val="solid"/>
          <a:miter lim="800000"/>
        </a:ln>
        <a:effectLst/>
      </dsp:spPr>
      <dsp:style>
        <a:lnRef idx="1">
          <a:scrgbClr r="0" g="0" b="0"/>
        </a:lnRef>
        <a:fillRef idx="2">
          <a:scrgbClr r="0" g="0" b="0"/>
        </a:fillRef>
        <a:effectRef idx="0">
          <a:scrgbClr r="0" g="0" b="0"/>
        </a:effectRef>
        <a:fontRef idx="minor"/>
      </dsp:style>
    </dsp:sp>
    <dsp:sp modelId="{B1776DB5-150E-4A0E-A5BB-818C26412782}">
      <dsp:nvSpPr>
        <dsp:cNvPr id="0" name=""/>
        <dsp:cNvSpPr/>
      </dsp:nvSpPr>
      <dsp:spPr>
        <a:xfrm>
          <a:off x="463271" y="4872541"/>
          <a:ext cx="7241047" cy="609197"/>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3551" tIns="45720" rIns="45720" bIns="45720" numCol="1" spcCol="1270" anchor="ctr" anchorCtr="0">
          <a:noAutofit/>
        </a:bodyPr>
        <a:lstStyle/>
        <a:p>
          <a:pPr marL="0" lvl="0" indent="0" algn="l" defTabSz="800100">
            <a:lnSpc>
              <a:spcPct val="90000"/>
            </a:lnSpc>
            <a:spcBef>
              <a:spcPct val="0"/>
            </a:spcBef>
            <a:spcAft>
              <a:spcPct val="35000"/>
            </a:spcAft>
            <a:buNone/>
          </a:pPr>
          <a:r>
            <a:rPr lang="ru-RU" sz="1800" kern="1200" dirty="0">
              <a:solidFill>
                <a:schemeClr val="accent5">
                  <a:lumMod val="50000"/>
                </a:schemeClr>
              </a:solidFill>
              <a:latin typeface="Times New Roman" pitchFamily="18" charset="0"/>
              <a:cs typeface="Times New Roman" pitchFamily="18" charset="0"/>
            </a:rPr>
            <a:t>Прочие работы по содержанию дорог – 49,8 тыс.руб.</a:t>
          </a:r>
        </a:p>
      </dsp:txBody>
      <dsp:txXfrm>
        <a:off x="463271" y="4872541"/>
        <a:ext cx="7241047" cy="609197"/>
      </dsp:txXfrm>
    </dsp:sp>
    <dsp:sp modelId="{83A6A7B5-9181-4FE2-8E7C-D9F94D5774F1}">
      <dsp:nvSpPr>
        <dsp:cNvPr id="0" name=""/>
        <dsp:cNvSpPr/>
      </dsp:nvSpPr>
      <dsp:spPr>
        <a:xfrm>
          <a:off x="82523" y="4796391"/>
          <a:ext cx="761497" cy="76149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CE316-805F-4FF7-B3C3-0B49A04C456A}" type="datetimeFigureOut">
              <a:rPr lang="ru-RU" smtClean="0"/>
              <a:pPr/>
              <a:t>17.03.2020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C706A-090D-4FF6-93E4-BC955F9C69FD}" type="slidenum">
              <a:rPr lang="ru-RU" smtClean="0"/>
              <a:pPr/>
              <a:t>‹#›</a:t>
            </a:fld>
            <a:endParaRPr lang="ru-RU"/>
          </a:p>
        </p:txBody>
      </p:sp>
    </p:spTree>
    <p:extLst>
      <p:ext uri="{BB962C8B-B14F-4D97-AF65-F5344CB8AC3E}">
        <p14:creationId xmlns="" xmlns:p14="http://schemas.microsoft.com/office/powerpoint/2010/main" val="155986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Отчет Главы Наволокского городского поселения за 2019 год</a:t>
            </a:r>
          </a:p>
        </p:txBody>
      </p:sp>
      <p:sp>
        <p:nvSpPr>
          <p:cNvPr id="4" name="Номер слайда 3"/>
          <p:cNvSpPr>
            <a:spLocks noGrp="1"/>
          </p:cNvSpPr>
          <p:nvPr>
            <p:ph type="sldNum" sz="quarter" idx="10"/>
          </p:nvPr>
        </p:nvSpPr>
        <p:spPr/>
        <p:txBody>
          <a:bodyPr/>
          <a:lstStyle/>
          <a:p>
            <a:fld id="{7D6C706A-090D-4FF6-93E4-BC955F9C69FD}"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На территории Наволокского городского поселения по состоянию на 01 января 2020г. зарегистрировано 200 субъектов малого и среднего предпринимательства, из них 62 юридических лица и 138 индивидуальных предпринимателей.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spc="-40" dirty="0">
                <a:effectLst/>
                <a:latin typeface="Times New Roman"/>
                <a:ea typeface="Times New Roman"/>
              </a:rPr>
              <a:t>Наибольшее число субъектов малого и среднего предпринимательства работает в сфере промышленности, потребительском рынке и  строительном бизнесе.</a:t>
            </a:r>
            <a:endParaRPr lang="ru-RU" sz="900" dirty="0">
              <a:effectLst/>
              <a:latin typeface="Arial"/>
              <a:ea typeface="Times New Roman"/>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10</a:t>
            </a:fld>
            <a:endParaRPr lang="ru-RU"/>
          </a:p>
        </p:txBody>
      </p:sp>
    </p:spTree>
    <p:extLst>
      <p:ext uri="{BB962C8B-B14F-4D97-AF65-F5344CB8AC3E}">
        <p14:creationId xmlns="" xmlns:p14="http://schemas.microsoft.com/office/powerpoint/2010/main" val="317332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Основной целью бюджетной и налоговой политики Наволокского городского поселения в 2019 году являлось обеспечение сбалансированности и устойчивости бюджета Наволокского городского поселения.</a:t>
            </a:r>
          </a:p>
          <a:p>
            <a:r>
              <a:rPr lang="ru-RU" sz="1200" kern="1200" dirty="0">
                <a:solidFill>
                  <a:schemeClr val="tx1"/>
                </a:solidFill>
                <a:latin typeface="+mn-lt"/>
                <a:ea typeface="+mn-ea"/>
                <a:cs typeface="+mn-cs"/>
              </a:rPr>
              <a:t>В 2019 году доходная часть бюджета поселения при плане 366464,1тыс.руб. исполнена в сумме 364296,4тыс.руб.</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Расходная часть бюджета поселения в 2019 году исполнена в сумме 367150,6тыс.руб. при плане 373044,1тыс.руб.</a:t>
            </a:r>
          </a:p>
        </p:txBody>
      </p:sp>
      <p:sp>
        <p:nvSpPr>
          <p:cNvPr id="4" name="Номер слайда 3"/>
          <p:cNvSpPr>
            <a:spLocks noGrp="1"/>
          </p:cNvSpPr>
          <p:nvPr>
            <p:ph type="sldNum" sz="quarter" idx="10"/>
          </p:nvPr>
        </p:nvSpPr>
        <p:spPr/>
        <p:txBody>
          <a:bodyPr/>
          <a:lstStyle/>
          <a:p>
            <a:fld id="{7D6C706A-090D-4FF6-93E4-BC955F9C69FD}"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a:t>
            </a:r>
            <a:r>
              <a:rPr lang="ru-RU" sz="1200" kern="1200" baseline="0" dirty="0">
                <a:solidFill>
                  <a:schemeClr val="tx1"/>
                </a:solidFill>
                <a:latin typeface="+mn-lt"/>
                <a:ea typeface="+mn-ea"/>
                <a:cs typeface="+mn-cs"/>
              </a:rPr>
              <a:t> 2019 году расходы </a:t>
            </a:r>
            <a:r>
              <a:rPr lang="ru-RU" sz="1200" kern="1200" dirty="0">
                <a:solidFill>
                  <a:schemeClr val="tx1"/>
                </a:solidFill>
                <a:latin typeface="+mn-lt"/>
                <a:ea typeface="+mn-ea"/>
                <a:cs typeface="+mn-cs"/>
              </a:rPr>
              <a:t>на поддержку жилищно-коммунального хозяйства и благоустройство поселения</a:t>
            </a:r>
            <a:r>
              <a:rPr lang="ru-RU" sz="1200" kern="1200" baseline="0" dirty="0">
                <a:solidFill>
                  <a:schemeClr val="tx1"/>
                </a:solidFill>
                <a:latin typeface="+mn-lt"/>
                <a:ea typeface="+mn-ea"/>
                <a:cs typeface="+mn-cs"/>
              </a:rPr>
              <a:t> составили </a:t>
            </a:r>
            <a:r>
              <a:rPr lang="ru-RU" sz="1200" kern="1200" dirty="0">
                <a:solidFill>
                  <a:schemeClr val="tx1"/>
                </a:solidFill>
                <a:latin typeface="+mn-lt"/>
                <a:ea typeface="+mn-ea"/>
                <a:cs typeface="+mn-cs"/>
              </a:rPr>
              <a:t>26,5 млн.руб., в том числе:</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Жилищное хозяйство</a:t>
            </a:r>
            <a:r>
              <a:rPr lang="ru-RU" sz="1200" kern="1200" baseline="0" dirty="0">
                <a:solidFill>
                  <a:schemeClr val="tx1"/>
                </a:solidFill>
                <a:latin typeface="+mn-lt"/>
                <a:ea typeface="+mn-ea"/>
                <a:cs typeface="+mn-cs"/>
              </a:rPr>
              <a:t>  - 2,1 млн.руб.</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Коммунальное хозяйство – 1,1 млн.руб.</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baseline="0" dirty="0">
                <a:solidFill>
                  <a:schemeClr val="tx1"/>
                </a:solidFill>
                <a:latin typeface="+mn-lt"/>
                <a:ea typeface="+mn-ea"/>
                <a:cs typeface="+mn-cs"/>
              </a:rPr>
              <a:t>Благоустройство – 23,3 млн.руб.</a:t>
            </a:r>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Расходы в области жилищного хозяйства </a:t>
            </a:r>
            <a:r>
              <a:rPr lang="ru-RU" sz="1200" kern="1200" dirty="0">
                <a:solidFill>
                  <a:schemeClr val="tx1"/>
                </a:solidFill>
                <a:latin typeface="+mn-lt"/>
                <a:ea typeface="+mn-ea"/>
                <a:cs typeface="+mn-cs"/>
              </a:rPr>
              <a:t>в 2019 году составили более 2 млн.руб., в том числе на следующие мероприятия</a:t>
            </a:r>
          </a:p>
          <a:p>
            <a:pPr marL="0" marR="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ремонт муниципального жилищного фонда</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Times New Roman" pitchFamily="18" charset="0"/>
              </a:rPr>
              <a:t>взносы на капитальный ремонт общего имущества в многоквартирных домах</a:t>
            </a: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kern="1200" dirty="0">
                <a:solidFill>
                  <a:schemeClr val="tx1"/>
                </a:solidFill>
                <a:latin typeface="+mn-lt"/>
                <a:ea typeface="+mn-ea"/>
                <a:cs typeface="+mn-cs"/>
              </a:rPr>
              <a:t>Расходы в области коммунального хозяйства в </a:t>
            </a:r>
            <a:r>
              <a:rPr lang="ru-RU" sz="1200" kern="1200" dirty="0">
                <a:solidFill>
                  <a:schemeClr val="tx1"/>
                </a:solidFill>
                <a:latin typeface="+mn-lt"/>
                <a:ea typeface="+mn-ea"/>
                <a:cs typeface="+mn-cs"/>
              </a:rPr>
              <a:t>2019 году составили более</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1</a:t>
            </a:r>
            <a:r>
              <a:rPr lang="ru-RU" sz="1200" kern="1200" baseline="0" dirty="0">
                <a:solidFill>
                  <a:schemeClr val="tx1"/>
                </a:solidFill>
                <a:latin typeface="+mn-lt"/>
                <a:ea typeface="+mn-ea"/>
                <a:cs typeface="+mn-cs"/>
              </a:rPr>
              <a:t> млн</a:t>
            </a:r>
            <a:r>
              <a:rPr lang="ru-RU" sz="1200" kern="1200" dirty="0">
                <a:solidFill>
                  <a:schemeClr val="tx1"/>
                </a:solidFill>
                <a:latin typeface="+mn-lt"/>
                <a:ea typeface="+mn-ea"/>
                <a:cs typeface="+mn-cs"/>
              </a:rPr>
              <a:t>.руб., </a:t>
            </a:r>
            <a:r>
              <a:rPr lang="ru-RU" sz="1200" i="1" kern="1200" dirty="0">
                <a:solidFill>
                  <a:schemeClr val="tx1"/>
                </a:solidFill>
                <a:latin typeface="+mn-lt"/>
                <a:ea typeface="+mn-ea"/>
                <a:cs typeface="+mn-cs"/>
              </a:rPr>
              <a:t>в том числе</a:t>
            </a:r>
            <a:r>
              <a:rPr lang="ru-RU" sz="1200" i="1" kern="1200" baseline="0" dirty="0">
                <a:solidFill>
                  <a:schemeClr val="tx1"/>
                </a:solidFill>
                <a:latin typeface="+mn-lt"/>
                <a:ea typeface="+mn-ea"/>
                <a:cs typeface="+mn-cs"/>
              </a:rPr>
              <a:t> на следующие мероприятия:</a:t>
            </a:r>
            <a:endParaRPr lang="ru-RU"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latin typeface="+mn-lt"/>
                <a:ea typeface="+mn-ea"/>
                <a:cs typeface="+mn-cs"/>
              </a:rPr>
              <a:t> </a:t>
            </a:r>
            <a:r>
              <a:rPr lang="ru-RU" sz="1200" dirty="0">
                <a:solidFill>
                  <a:srgbClr val="002060"/>
                </a:solidFill>
                <a:latin typeface="Times New Roman" pitchFamily="18" charset="0"/>
                <a:cs typeface="Times New Roman" pitchFamily="18" charset="0"/>
              </a:rPr>
              <a:t>Техническое обслуживание и ремонт инженерный сетей, находящихся в муниципальной собственности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Ремонт, очистка и исследование воды шахтных колодцев</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Разработка схемы теплоснабжения Наволокского городского поселения</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Ремонт электрических сетей здания по адресу г.Наволоки ул.Ульянова д.6А </a:t>
            </a:r>
            <a:endParaRPr lang="ru-RU" dirty="0"/>
          </a:p>
          <a:p>
            <a:pPr lvl="0"/>
            <a:r>
              <a:rPr lang="ru-RU" sz="1200" dirty="0">
                <a:solidFill>
                  <a:srgbClr val="002060"/>
                </a:solidFill>
                <a:latin typeface="Times New Roman" pitchFamily="18" charset="0"/>
                <a:cs typeface="Times New Roman" pitchFamily="18" charset="0"/>
              </a:rPr>
              <a:t>-Предоставление субсидии муниципальному унитарному предприятию «Наволоки» на формирование уставного фонда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Замена приборов учета в муниципальных квартирах </a:t>
            </a:r>
            <a:endParaRPr lang="ru-RU" dirty="0"/>
          </a:p>
          <a:p>
            <a:pPr>
              <a:buFontTx/>
              <a:buNone/>
            </a:pPr>
            <a:endParaRPr lang="ru-RU" sz="1200" kern="1200" dirty="0">
              <a:solidFill>
                <a:schemeClr val="tx1"/>
              </a:solidFill>
              <a:latin typeface="+mn-lt"/>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latin typeface="+mn-lt"/>
                <a:ea typeface="+mn-ea"/>
                <a:cs typeface="+mn-cs"/>
              </a:rPr>
              <a:t>Расходы на благоустройство</a:t>
            </a:r>
            <a:r>
              <a:rPr lang="ru-RU" sz="1200" kern="1200" dirty="0">
                <a:solidFill>
                  <a:schemeClr val="tx1"/>
                </a:solidFill>
                <a:latin typeface="+mn-lt"/>
                <a:ea typeface="+mn-ea"/>
                <a:cs typeface="+mn-cs"/>
              </a:rPr>
              <a:t> поселения в 2019 году составили более 23 млн.руб.,  </a:t>
            </a:r>
            <a:r>
              <a:rPr lang="ru-RU" sz="1200" i="1" kern="1200" dirty="0">
                <a:solidFill>
                  <a:schemeClr val="tx1"/>
                </a:solidFill>
                <a:latin typeface="+mn-lt"/>
                <a:ea typeface="+mn-ea"/>
                <a:cs typeface="+mn-cs"/>
              </a:rPr>
              <a:t>в том числе</a:t>
            </a:r>
            <a:r>
              <a:rPr lang="ru-RU" sz="120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Содержание и техническое обслуживание сетей уличного освещения г.Наволоки и сельских населенных</a:t>
            </a:r>
            <a:r>
              <a:rPr lang="ru-RU" sz="1200" baseline="0" dirty="0">
                <a:solidFill>
                  <a:schemeClr val="accent5">
                    <a:lumMod val="50000"/>
                  </a:schemeClr>
                </a:solidFill>
                <a:latin typeface="Times New Roman" pitchFamily="18" charset="0"/>
                <a:cs typeface="Times New Roman" pitchFamily="18" charset="0"/>
              </a:rPr>
              <a:t> пунктов поселения</a:t>
            </a:r>
            <a:endParaRPr lang="ru-RU" sz="1200" dirty="0">
              <a:solidFill>
                <a:schemeClr val="accent5">
                  <a:lumMod val="50000"/>
                </a:schemeClr>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Оплата за потребленную электроэнергию для освещения улиц Наволокского городского поселения</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a:t>
            </a:r>
            <a:r>
              <a:rPr lang="ru-RU" sz="1200" dirty="0">
                <a:solidFill>
                  <a:srgbClr val="002060"/>
                </a:solidFill>
                <a:latin typeface="Times New Roman" pitchFamily="18" charset="0"/>
                <a:cs typeface="Times New Roman" pitchFamily="18" charset="0"/>
              </a:rPr>
              <a:t>Проектирование и монтаж линий уличного освещения по </a:t>
            </a:r>
            <a:r>
              <a:rPr lang="ru-RU" sz="1200" kern="1200" dirty="0">
                <a:solidFill>
                  <a:schemeClr val="tx1"/>
                </a:solidFill>
                <a:latin typeface="+mn-lt"/>
                <a:ea typeface="+mn-ea"/>
                <a:cs typeface="+mn-cs"/>
              </a:rPr>
              <a:t>ул.Волжская с.Октябрьский </a:t>
            </a:r>
            <a:r>
              <a:rPr lang="ru-RU" sz="1200" kern="1200" dirty="0">
                <a:solidFill>
                  <a:srgbClr val="002060"/>
                </a:solidFill>
                <a:latin typeface="Times New Roman" pitchFamily="18" charset="0"/>
                <a:ea typeface="+mn-ea"/>
                <a:cs typeface="Times New Roman" pitchFamily="18" charset="0"/>
              </a:rPr>
              <a:t>и</a:t>
            </a:r>
            <a:r>
              <a:rPr lang="ru-RU" sz="1200" kern="1200" baseline="0" dirty="0">
                <a:solidFill>
                  <a:srgbClr val="002060"/>
                </a:solidFill>
                <a:latin typeface="Times New Roman" pitchFamily="18" charset="0"/>
                <a:ea typeface="+mn-ea"/>
                <a:cs typeface="Times New Roman" pitchFamily="18" charset="0"/>
              </a:rPr>
              <a:t> </a:t>
            </a:r>
            <a:r>
              <a:rPr lang="ru-RU" sz="1200" kern="1200" dirty="0">
                <a:solidFill>
                  <a:schemeClr val="tx1"/>
                </a:solidFill>
                <a:latin typeface="+mn-lt"/>
                <a:ea typeface="+mn-ea"/>
                <a:cs typeface="+mn-cs"/>
              </a:rPr>
              <a:t>ул.Дачная г.Наволоки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Устройство освещения  детской площадки в городском парке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Приобретение светодиодных светильников для уличного освещения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Мероприятия по благоустройству поселения,</a:t>
            </a:r>
            <a:r>
              <a:rPr lang="ru-RU" sz="1200" kern="1200" baseline="0" dirty="0">
                <a:solidFill>
                  <a:schemeClr val="tx1"/>
                </a:solidFill>
                <a:latin typeface="+mn-lt"/>
                <a:ea typeface="+mn-ea"/>
                <a:cs typeface="+mn-cs"/>
              </a:rPr>
              <a:t> в том числе:</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Содержание в надлежащем состоянии территории поселения</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Содержание городского пляжа, городского кладбища</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a:t>
            </a:r>
            <a:r>
              <a:rPr lang="ru-RU" sz="1200" dirty="0">
                <a:solidFill>
                  <a:srgbClr val="002060"/>
                </a:solidFill>
                <a:latin typeface="Times New Roman" pitchFamily="18" charset="0"/>
                <a:cs typeface="Times New Roman" pitchFamily="18" charset="0"/>
              </a:rPr>
              <a:t>Выпиловка, </a:t>
            </a:r>
            <a:r>
              <a:rPr lang="ru-RU" sz="1200" dirty="0" err="1">
                <a:solidFill>
                  <a:srgbClr val="002060"/>
                </a:solidFill>
                <a:latin typeface="Times New Roman" pitchFamily="18" charset="0"/>
                <a:cs typeface="Times New Roman" pitchFamily="18" charset="0"/>
              </a:rPr>
              <a:t>кронирование</a:t>
            </a:r>
            <a:r>
              <a:rPr lang="ru-RU" sz="1200" dirty="0">
                <a:solidFill>
                  <a:srgbClr val="002060"/>
                </a:solidFill>
                <a:latin typeface="Times New Roman" pitchFamily="18" charset="0"/>
                <a:cs typeface="Times New Roman" pitchFamily="18" charset="0"/>
              </a:rPr>
              <a:t> деревьев, вывоз веток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Ликвидация несанкционированных свалок</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Текущий ремонт и благоустройство прилегающей территории обелисков, ремонт стел</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 Ремонт мостового перехода по ул.Пригородная г.Наволоки</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Благоустройство территории у д.25 по ул.Спортивная г.Наволоки</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dirty="0">
                <a:solidFill>
                  <a:schemeClr val="accent5">
                    <a:lumMod val="50000"/>
                  </a:schemeClr>
                </a:solidFill>
                <a:latin typeface="Times New Roman" pitchFamily="18" charset="0"/>
                <a:cs typeface="Times New Roman" pitchFamily="18" charset="0"/>
              </a:rPr>
              <a:t>- Благоустройство ул.Вилкова и ул.Ульянова г.Наволоки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a:t>
            </a:r>
            <a:r>
              <a:rPr lang="ru-RU" sz="1200" dirty="0">
                <a:solidFill>
                  <a:srgbClr val="002060"/>
                </a:solidFill>
                <a:latin typeface="Times New Roman" pitchFamily="18" charset="0"/>
                <a:cs typeface="Times New Roman" pitchFamily="18" charset="0"/>
              </a:rPr>
              <a:t>Благоустройство городского парка</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 Установка с</a:t>
            </a:r>
            <a:r>
              <a:rPr lang="ru-RU" sz="1200" dirty="0">
                <a:solidFill>
                  <a:srgbClr val="002060"/>
                </a:solidFill>
                <a:latin typeface="Times New Roman" pitchFamily="18" charset="0"/>
                <a:cs typeface="Times New Roman" pitchFamily="18" charset="0"/>
              </a:rPr>
              <a:t>портивной площадки ул. 2 Кинешемская г.Наволоки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Текущий ремонт контейнерных площадок и уборка веток от контейнерных площадок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Изготовление и монтаж автобусного павильона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Разборка гаражей в с. Станко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rgbClr val="002060"/>
                </a:solidFill>
                <a:latin typeface="Times New Roman" pitchFamily="18" charset="0"/>
                <a:cs typeface="Times New Roman" pitchFamily="18" charset="0"/>
              </a:rPr>
              <a:t>Прочие мероприятия по благоустройству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рамках программы формирование современной городской среды установлена детская площадка в городском парке общей</a:t>
            </a:r>
            <a:r>
              <a:rPr lang="ru-RU" sz="1200" kern="1200" baseline="0" dirty="0">
                <a:solidFill>
                  <a:schemeClr val="tx1"/>
                </a:solidFill>
                <a:latin typeface="+mn-lt"/>
                <a:ea typeface="+mn-ea"/>
                <a:cs typeface="+mn-cs"/>
              </a:rPr>
              <a:t> стоимостью </a:t>
            </a:r>
            <a:r>
              <a:rPr lang="ru-RU" sz="1200" kern="1200" dirty="0">
                <a:solidFill>
                  <a:schemeClr val="tx1"/>
                </a:solidFill>
                <a:latin typeface="+mn-lt"/>
                <a:ea typeface="+mn-ea"/>
                <a:cs typeface="+mn-cs"/>
              </a:rPr>
              <a:t>5 млн.руб., в том числе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средства федерального бюджета 4,9 млн.руб.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средства областного бюджета 50,0 тыс.руб.,</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средства бюджета поселения – 2,6 тыс.руб.</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2019 году работа муниципалитета была направлена на создание условий экономического роста, улучшение социально-экономической обстановки и инвестиционного климата в Наволокском городском поселении.</a:t>
            </a:r>
          </a:p>
          <a:p>
            <a:r>
              <a:rPr lang="ru-RU" sz="1200" kern="1200" dirty="0">
                <a:solidFill>
                  <a:schemeClr val="tx1"/>
                </a:solidFill>
                <a:latin typeface="+mn-lt"/>
                <a:ea typeface="+mn-ea"/>
                <a:cs typeface="+mn-cs"/>
              </a:rPr>
              <a:t>В 2018 году городу Наволоки присвоен статус территории опережающего социально-экономического развития «Наволоки». Определены границы ТОСЭР «Наволоки», виды экономической деятельности, при осуществлении которых на этой территории действует особый правовой режим, минимальный объём капитальных вложений резидентов, минимальное количество новых постоянных рабочих мест.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2019 году постановлением Правительства Российской Федерации от 27.12.2019 № 1881 расширен перечень видов экономической деятельности, при осуществлении которых действует особый правовой режим осуществления предпринимательской деятельности на ТОСЭР «Наволоки».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За два года на территории ТОСЭР «Наволоки» зарегистрировано 3 резидента:</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a:t>
            </a:fld>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2019 году расходы на содержание дорог составили 6298,6 тыс.руб., в том числе:</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механизированная очистка автомобильных дорог и тротуаров</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устройство металлического барьерного ограждения по ул. 4 Пятилетка г.Наволоки</a:t>
            </a:r>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содержание элементов обустройства автомобильных дорог</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нанесение горизонтальной дорожной разметки</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работы по исполнению проекта организации дорожного движения</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r>
              <a:rPr lang="ru-RU" sz="1200" dirty="0">
                <a:solidFill>
                  <a:schemeClr val="accent5">
                    <a:lumMod val="50000"/>
                  </a:schemeClr>
                </a:solidFill>
                <a:latin typeface="Times New Roman" pitchFamily="18" charset="0"/>
                <a:cs typeface="Times New Roman" pitchFamily="18" charset="0"/>
              </a:rPr>
              <a:t>прочие работы по содержанию дорог </a:t>
            </a: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sz="1200" dirty="0">
              <a:solidFill>
                <a:schemeClr val="accent5">
                  <a:lumMod val="50000"/>
                </a:schemeClr>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Выполнены работы по ремонту дорог на сумму 29595,1тыс.руб., в том числе:</a:t>
            </a:r>
          </a:p>
          <a:p>
            <a:pPr lvl="0"/>
            <a:r>
              <a:rPr lang="ru-RU" sz="1200" kern="1200" dirty="0">
                <a:solidFill>
                  <a:schemeClr val="tx1"/>
                </a:solidFill>
                <a:latin typeface="+mn-lt"/>
                <a:ea typeface="+mn-ea"/>
                <a:cs typeface="+mn-cs"/>
              </a:rPr>
              <a:t>ямочный ремонт асфальтобетонного покрытия автомобильных дорог </a:t>
            </a:r>
          </a:p>
          <a:p>
            <a:pPr lvl="0"/>
            <a:r>
              <a:rPr lang="ru-RU" sz="1200" kern="1200" dirty="0">
                <a:solidFill>
                  <a:schemeClr val="tx1"/>
                </a:solidFill>
                <a:latin typeface="+mn-lt"/>
                <a:ea typeface="+mn-ea"/>
                <a:cs typeface="+mn-cs"/>
              </a:rPr>
              <a:t>ремонт участков дорог по ул. Кирова,</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ул. Больничный городок  и ул. Рабочий поселок г.Наволоки</a:t>
            </a:r>
          </a:p>
          <a:p>
            <a:pPr lvl="0"/>
            <a:r>
              <a:rPr lang="ru-RU" sz="1200" kern="1200" dirty="0">
                <a:solidFill>
                  <a:schemeClr val="tx1"/>
                </a:solidFill>
                <a:latin typeface="+mn-lt"/>
                <a:ea typeface="+mn-ea"/>
                <a:cs typeface="+mn-cs"/>
              </a:rPr>
              <a:t>ремонт участка дороги по ул. 12 Декабря г.Наволоки</a:t>
            </a:r>
          </a:p>
          <a:p>
            <a:pPr lvl="0"/>
            <a:r>
              <a:rPr lang="ru-RU" sz="1200" kern="1200" dirty="0">
                <a:solidFill>
                  <a:schemeClr val="tx1"/>
                </a:solidFill>
                <a:latin typeface="+mn-lt"/>
                <a:ea typeface="+mn-ea"/>
                <a:cs typeface="+mn-cs"/>
              </a:rPr>
              <a:t>ремонт участков дорог по ул. Промышленная и ул. Заречная г.Наволоки </a:t>
            </a:r>
          </a:p>
          <a:p>
            <a:pPr lvl="0"/>
            <a:r>
              <a:rPr lang="ru-RU" sz="1200" kern="1200" dirty="0">
                <a:solidFill>
                  <a:schemeClr val="tx1"/>
                </a:solidFill>
                <a:latin typeface="+mn-lt"/>
                <a:ea typeface="+mn-ea"/>
                <a:cs typeface="+mn-cs"/>
              </a:rPr>
              <a:t>ремонт проезда к зданию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a:t>
            </a:r>
          </a:p>
          <a:p>
            <a:pPr lvl="0"/>
            <a:r>
              <a:rPr lang="ru-RU" sz="1200" kern="1200" dirty="0">
                <a:solidFill>
                  <a:schemeClr val="tx1"/>
                </a:solidFill>
                <a:latin typeface="+mn-lt"/>
                <a:ea typeface="+mn-ea"/>
                <a:cs typeface="+mn-cs"/>
              </a:rPr>
              <a:t>капитальный ремонт автомобильной дороги по ул.Выездная с.Октябрьский</a:t>
            </a:r>
          </a:p>
          <a:p>
            <a:pPr lvl="0"/>
            <a:r>
              <a:rPr lang="ru-RU" sz="1200" kern="1200" dirty="0">
                <a:solidFill>
                  <a:schemeClr val="tx1"/>
                </a:solidFill>
                <a:latin typeface="+mn-lt"/>
                <a:ea typeface="+mn-ea"/>
                <a:cs typeface="+mn-cs"/>
              </a:rPr>
              <a:t>исправление профиля дорог по ул.Смычка, 1 Нагорная, Свердлова, К.Маркса г.Наволоки </a:t>
            </a:r>
          </a:p>
          <a:p>
            <a:pPr lvl="0"/>
            <a:r>
              <a:rPr lang="ru-RU" sz="1200" kern="1200" dirty="0">
                <a:solidFill>
                  <a:schemeClr val="tx1"/>
                </a:solidFill>
                <a:latin typeface="+mn-lt"/>
                <a:ea typeface="+mn-ea"/>
                <a:cs typeface="+mn-cs"/>
              </a:rPr>
              <a:t>отсыпка щебнем дорог в деревне </a:t>
            </a:r>
            <a:r>
              <a:rPr lang="ru-RU" sz="1200" kern="1200" dirty="0" err="1">
                <a:solidFill>
                  <a:schemeClr val="tx1"/>
                </a:solidFill>
                <a:latin typeface="+mn-lt"/>
                <a:ea typeface="+mn-ea"/>
                <a:cs typeface="+mn-cs"/>
              </a:rPr>
              <a:t>Ищеино</a:t>
            </a:r>
            <a:r>
              <a:rPr lang="ru-RU" sz="1200" kern="1200">
                <a:solidFill>
                  <a:schemeClr val="tx1"/>
                </a:solidFill>
                <a:latin typeface="+mn-lt"/>
                <a:ea typeface="+mn-ea"/>
                <a:cs typeface="+mn-cs"/>
              </a:rPr>
              <a:t>, </a:t>
            </a:r>
            <a:r>
              <a:rPr lang="ru-RU" sz="1200" kern="1200" dirty="0">
                <a:solidFill>
                  <a:schemeClr val="tx1"/>
                </a:solidFill>
                <a:latin typeface="+mn-lt"/>
                <a:ea typeface="+mn-ea"/>
                <a:cs typeface="+mn-cs"/>
              </a:rPr>
              <a:t>по ул.Дачная и ул.Волжская г.Наволоки </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21</a:t>
            </a:fld>
            <a:endParaRPr lang="ru-RU"/>
          </a:p>
        </p:txBody>
      </p:sp>
    </p:spTree>
    <p:extLst>
      <p:ext uri="{BB962C8B-B14F-4D97-AF65-F5344CB8AC3E}">
        <p14:creationId xmlns="" xmlns:p14="http://schemas.microsoft.com/office/powerpoint/2010/main" val="2437511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соответствии с Федеральным законом «О контрактной системе в сфере закупок товаров, работ, услуг для обеспечения государственных и муниципальных нужд» контрактной службой за отчетный период осуществлены закупки товаров, работ, услуг путем проведения электронных аукционов, запросов котировок и заключения контрактов</a:t>
            </a:r>
            <a:r>
              <a:rPr lang="ru-RU" sz="1200" kern="1200" baseline="0" dirty="0">
                <a:solidFill>
                  <a:schemeClr val="tx1"/>
                </a:solidFill>
                <a:latin typeface="+mn-lt"/>
                <a:ea typeface="+mn-ea"/>
                <a:cs typeface="+mn-cs"/>
              </a:rPr>
              <a:t> с единственным поставщиком.</a:t>
            </a:r>
          </a:p>
          <a:p>
            <a:r>
              <a:rPr lang="ru-RU" sz="1200" kern="1200" baseline="0" dirty="0">
                <a:solidFill>
                  <a:schemeClr val="tx1"/>
                </a:solidFill>
                <a:latin typeface="+mn-lt"/>
                <a:ea typeface="+mn-ea"/>
                <a:cs typeface="+mn-cs"/>
              </a:rPr>
              <a:t>Экономия при проведении торгов составила более 2 млн.руб.</a:t>
            </a: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2019 году оказана материальная помощь 2 семьям,</a:t>
            </a:r>
            <a:r>
              <a:rPr lang="ru-RU" sz="1200" kern="1200" baseline="0" dirty="0">
                <a:solidFill>
                  <a:schemeClr val="tx1"/>
                </a:solidFill>
                <a:latin typeface="+mn-lt"/>
                <a:ea typeface="+mn-ea"/>
                <a:cs typeface="+mn-cs"/>
              </a:rPr>
              <a:t> пострадавшим в результате пожара.</a:t>
            </a:r>
          </a:p>
          <a:p>
            <a:r>
              <a:rPr lang="ru-RU" sz="1200" kern="1200" dirty="0">
                <a:solidFill>
                  <a:schemeClr val="tx1"/>
                </a:solidFill>
                <a:latin typeface="+mn-lt"/>
                <a:ea typeface="+mn-ea"/>
                <a:cs typeface="+mn-cs"/>
              </a:rPr>
              <a:t>За  2019 год на имя Главы Наволокского городского поселения поступило  292 обращения от жителей поселения.</a:t>
            </a:r>
          </a:p>
          <a:p>
            <a:r>
              <a:rPr lang="ru-RU" sz="1200" kern="1200" dirty="0">
                <a:solidFill>
                  <a:schemeClr val="tx1"/>
                </a:solidFill>
                <a:latin typeface="+mn-lt"/>
                <a:ea typeface="+mn-ea"/>
                <a:cs typeface="+mn-cs"/>
              </a:rPr>
              <a:t>Все обращения рассмотрены Главой  Наволокского городского поселения Кинешемского муниципального района Ивановым Виктором Васильевичем.  По каждому обращению направлены ответы жителям поселения.</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Одно из приоритетных направлений деятельности Администрации – работа с детьми и молодежью. </a:t>
            </a:r>
          </a:p>
          <a:p>
            <a:r>
              <a:rPr lang="ru-RU" sz="1200" kern="1200" dirty="0">
                <a:solidFill>
                  <a:schemeClr val="tx1"/>
                </a:solidFill>
                <a:latin typeface="+mn-lt"/>
                <a:ea typeface="+mn-ea"/>
                <a:cs typeface="+mn-cs"/>
              </a:rPr>
              <a:t>Организовывались мероприятия с целью поддержки интеллектуальной и творческой деятельности детей и молодежи, мероприятия, направленные на формирование гражданской культуры молодежи, развитие добровольческого движения.</a:t>
            </a:r>
            <a:endParaRPr lang="ru-RU" baseline="0" dirty="0"/>
          </a:p>
          <a:p>
            <a:pPr marL="0" marR="0" indent="0" algn="l" defTabSz="914400" rtl="0" eaLnBrk="1" fontAlgn="auto" latinLnBrk="0" hangingPunct="1">
              <a:lnSpc>
                <a:spcPct val="100000"/>
              </a:lnSpc>
              <a:spcBef>
                <a:spcPts val="0"/>
              </a:spcBef>
              <a:spcAft>
                <a:spcPts val="0"/>
              </a:spcAft>
              <a:buClrTx/>
              <a:buSzTx/>
              <a:buFontTx/>
              <a:buChar char="-"/>
              <a:tabLst/>
              <a:defRPr/>
            </a:pPr>
            <a:endParaRPr lang="ru-RU" b="0"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В целях развития физической культуры и массового спорта на территории Наволокского городского поселения действуют: </a:t>
            </a:r>
          </a:p>
          <a:p>
            <a:r>
              <a:rPr lang="ru-RU" sz="1200" kern="1200" dirty="0">
                <a:solidFill>
                  <a:schemeClr val="tx1"/>
                </a:solidFill>
                <a:latin typeface="+mn-lt"/>
                <a:ea typeface="+mn-ea"/>
                <a:cs typeface="+mn-cs"/>
              </a:rPr>
              <a:t>• Муниципальное учреждение дополнительного образования «Детская юношеская спортивная школа». </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 Три школьных спортивных зала.</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 Хоккейный корт.</a:t>
            </a:r>
          </a:p>
          <a:p>
            <a:pPr>
              <a:buFont typeface="Arial" pitchFamily="34" charset="0"/>
              <a:buChar char="•"/>
            </a:pPr>
            <a:r>
              <a:rPr lang="ru-RU" sz="1200" kern="1200" dirty="0">
                <a:solidFill>
                  <a:schemeClr val="tx1"/>
                </a:solidFill>
                <a:latin typeface="+mn-lt"/>
                <a:ea typeface="+mn-ea"/>
                <a:cs typeface="+mn-cs"/>
              </a:rPr>
              <a:t>Многофункциональная спортивная площадка.</a:t>
            </a:r>
          </a:p>
          <a:p>
            <a:r>
              <a:rPr lang="ru-RU" sz="1200" kern="1200" dirty="0">
                <a:solidFill>
                  <a:schemeClr val="tx1"/>
                </a:solidFill>
                <a:latin typeface="+mn-lt"/>
                <a:ea typeface="+mn-ea"/>
                <a:cs typeface="+mn-cs"/>
              </a:rPr>
              <a:t>• Стадион</a:t>
            </a:r>
          </a:p>
          <a:p>
            <a:r>
              <a:rPr lang="ru-RU" sz="1200" kern="1200" dirty="0">
                <a:solidFill>
                  <a:schemeClr val="tx1"/>
                </a:solidFill>
                <a:latin typeface="+mn-lt"/>
                <a:ea typeface="+mn-ea"/>
                <a:cs typeface="+mn-cs"/>
              </a:rPr>
              <a:t>• Физкультурно-оздоровительный комплекс </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25</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 В физкультурно-оздоровительном комплексе работают секции по плаванию, большому и настольному теннису, рукопашному бою, футболу, также работает тренажёрный зал.</a:t>
            </a:r>
          </a:p>
          <a:p>
            <a:r>
              <a:rPr lang="ru-RU" sz="1200" kern="1200" dirty="0">
                <a:solidFill>
                  <a:schemeClr val="tx1"/>
                </a:solidFill>
                <a:latin typeface="+mn-lt"/>
                <a:ea typeface="+mn-ea"/>
                <a:cs typeface="+mn-cs"/>
              </a:rPr>
              <a:t>По согласованию с Администрацией Кинешемского муниципального района с октября 2013 года в бассейне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организованы и проводится 3-й урок физкультуры для школьников города. </a:t>
            </a:r>
          </a:p>
          <a:p>
            <a:r>
              <a:rPr lang="ru-RU" sz="1200" kern="1200" dirty="0">
                <a:solidFill>
                  <a:schemeClr val="tx1"/>
                </a:solidFill>
                <a:latin typeface="+mn-lt"/>
                <a:ea typeface="+mn-ea"/>
                <a:cs typeface="+mn-cs"/>
              </a:rPr>
              <a:t>Секции посещают более 600 детей. Средняя посещаемость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составляет более 4500 посещений в месяц.</a:t>
            </a:r>
          </a:p>
          <a:p>
            <a:r>
              <a:rPr lang="ru-RU" sz="1200" kern="1200" dirty="0">
                <a:solidFill>
                  <a:schemeClr val="tx1"/>
                </a:solidFill>
                <a:latin typeface="+mn-lt"/>
                <a:ea typeface="+mn-ea"/>
                <a:cs typeface="+mn-cs"/>
              </a:rPr>
              <a:t>Регулярно на базе </a:t>
            </a:r>
            <a:r>
              <a:rPr lang="ru-RU" sz="1200" kern="1200" dirty="0" err="1">
                <a:solidFill>
                  <a:schemeClr val="tx1"/>
                </a:solidFill>
                <a:latin typeface="+mn-lt"/>
                <a:ea typeface="+mn-ea"/>
                <a:cs typeface="+mn-cs"/>
              </a:rPr>
              <a:t>ФОКа</a:t>
            </a:r>
            <a:r>
              <a:rPr lang="ru-RU" sz="1200" kern="1200" dirty="0">
                <a:solidFill>
                  <a:schemeClr val="tx1"/>
                </a:solidFill>
                <a:latin typeface="+mn-lt"/>
                <a:ea typeface="+mn-ea"/>
                <a:cs typeface="+mn-cs"/>
              </a:rPr>
              <a:t> проводятся соревнования по различным видам спорта разных уровней. </a:t>
            </a: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1. Команда по рукопашному бою г. Наволоки под руководством тренера </a:t>
            </a:r>
            <a:r>
              <a:rPr lang="ru-RU" sz="1200" kern="1200" dirty="0" err="1">
                <a:solidFill>
                  <a:schemeClr val="tx1"/>
                </a:solidFill>
                <a:latin typeface="+mn-lt"/>
                <a:ea typeface="+mn-ea"/>
                <a:cs typeface="+mn-cs"/>
              </a:rPr>
              <a:t>Тарунтаева</a:t>
            </a:r>
            <a:r>
              <a:rPr lang="ru-RU" sz="1200" kern="1200" dirty="0">
                <a:solidFill>
                  <a:schemeClr val="tx1"/>
                </a:solidFill>
                <a:latin typeface="+mn-lt"/>
                <a:ea typeface="+mn-ea"/>
                <a:cs typeface="+mn-cs"/>
              </a:rPr>
              <a:t> Евгения принимала участие в 12 Всероссийских Молодёжных Играх. </a:t>
            </a:r>
          </a:p>
          <a:p>
            <a:r>
              <a:rPr lang="ru-RU" sz="1200" b="0" kern="1200" dirty="0">
                <a:solidFill>
                  <a:schemeClr val="tx1"/>
                </a:solidFill>
                <a:latin typeface="+mn-lt"/>
                <a:ea typeface="+mn-ea"/>
                <a:cs typeface="+mn-cs"/>
              </a:rPr>
              <a:t>Первое место и Золотую медаль в своей весовой категории завоевал Волков Максим! </a:t>
            </a:r>
          </a:p>
          <a:p>
            <a:r>
              <a:rPr lang="ru-RU" sz="1200" b="0" kern="1200" dirty="0">
                <a:solidFill>
                  <a:schemeClr val="tx1"/>
                </a:solidFill>
                <a:latin typeface="+mn-lt"/>
                <a:ea typeface="+mn-ea"/>
                <a:cs typeface="+mn-cs"/>
              </a:rPr>
              <a:t>Серебряным призером в весовой категории 70 кг. стал Гусев Евгений! </a:t>
            </a:r>
            <a:r>
              <a:rPr lang="ru-RU" sz="1200" b="0" kern="1200">
                <a:solidFill>
                  <a:schemeClr val="tx1"/>
                </a:solidFill>
                <a:latin typeface="+mn-lt"/>
                <a:ea typeface="+mn-ea"/>
                <a:cs typeface="+mn-cs"/>
              </a:rPr>
              <a:t>Среди </a:t>
            </a:r>
            <a:r>
              <a:rPr lang="ru-RU" sz="1200" b="0" kern="1200" dirty="0">
                <a:solidFill>
                  <a:schemeClr val="tx1"/>
                </a:solidFill>
                <a:latin typeface="+mn-lt"/>
                <a:ea typeface="+mn-ea"/>
                <a:cs typeface="+mn-cs"/>
              </a:rPr>
              <a:t>девочек 14,15 лет, в весовой категории 60 кг бронзовую медаль завоевала   Некрасова Анастасия! </a:t>
            </a:r>
          </a:p>
          <a:p>
            <a:r>
              <a:rPr lang="ru-RU" sz="1200" b="0" kern="1200" dirty="0">
                <a:solidFill>
                  <a:schemeClr val="tx1"/>
                </a:solidFill>
                <a:latin typeface="+mn-lt"/>
                <a:ea typeface="+mn-ea"/>
                <a:cs typeface="+mn-cs"/>
              </a:rPr>
              <a:t>2. Кроме того команда принимала участие в </a:t>
            </a:r>
            <a:r>
              <a:rPr lang="ru-RU" sz="1200" kern="1200" dirty="0">
                <a:solidFill>
                  <a:schemeClr val="tx1"/>
                </a:solidFill>
                <a:latin typeface="+mn-lt"/>
                <a:ea typeface="+mn-ea"/>
                <a:cs typeface="+mn-cs"/>
              </a:rPr>
              <a:t>Чемпионате и первенстве бойцовского клуба «Легион» в г.Ярославле. </a:t>
            </a:r>
          </a:p>
          <a:p>
            <a:r>
              <a:rPr lang="ru-RU" sz="1200" kern="1200" dirty="0">
                <a:solidFill>
                  <a:schemeClr val="tx1"/>
                </a:solidFill>
                <a:latin typeface="+mn-lt"/>
                <a:ea typeface="+mn-ea"/>
                <a:cs typeface="+mn-cs"/>
              </a:rPr>
              <a:t>В своих возрастных и весовых категория </a:t>
            </a:r>
            <a:r>
              <a:rPr lang="ru-RU" sz="1200" kern="1200" dirty="0" err="1">
                <a:solidFill>
                  <a:schemeClr val="tx1"/>
                </a:solidFill>
                <a:latin typeface="+mn-lt"/>
                <a:ea typeface="+mn-ea"/>
                <a:cs typeface="+mn-cs"/>
              </a:rPr>
              <a:t>наволокчане</a:t>
            </a:r>
            <a:r>
              <a:rPr lang="ru-RU" sz="1200" kern="1200" dirty="0">
                <a:solidFill>
                  <a:schemeClr val="tx1"/>
                </a:solidFill>
                <a:latin typeface="+mn-lt"/>
                <a:ea typeface="+mn-ea"/>
                <a:cs typeface="+mn-cs"/>
              </a:rPr>
              <a:t> стали призерами турнира: </a:t>
            </a:r>
          </a:p>
          <a:p>
            <a:r>
              <a:rPr lang="ru-RU" sz="1200" kern="1200" dirty="0">
                <a:solidFill>
                  <a:schemeClr val="tx1"/>
                </a:solidFill>
                <a:latin typeface="+mn-lt"/>
                <a:ea typeface="+mn-ea"/>
                <a:cs typeface="+mn-cs"/>
              </a:rPr>
              <a:t>1 место — Волков Максим, Гусев Евгений; </a:t>
            </a:r>
          </a:p>
          <a:p>
            <a:r>
              <a:rPr lang="ru-RU" sz="1200" kern="1200" dirty="0">
                <a:solidFill>
                  <a:schemeClr val="tx1"/>
                </a:solidFill>
                <a:latin typeface="+mn-lt"/>
                <a:ea typeface="+mn-ea"/>
                <a:cs typeface="+mn-cs"/>
              </a:rPr>
              <a:t>2 место — </a:t>
            </a:r>
            <a:r>
              <a:rPr lang="ru-RU" sz="1200" kern="1200" dirty="0" err="1">
                <a:solidFill>
                  <a:schemeClr val="tx1"/>
                </a:solidFill>
                <a:latin typeface="+mn-lt"/>
                <a:ea typeface="+mn-ea"/>
                <a:cs typeface="+mn-cs"/>
              </a:rPr>
              <a:t>Гаджимагомедов</a:t>
            </a:r>
            <a:r>
              <a:rPr lang="ru-RU" sz="1200" kern="1200" dirty="0">
                <a:solidFill>
                  <a:schemeClr val="tx1"/>
                </a:solidFill>
                <a:latin typeface="+mn-lt"/>
                <a:ea typeface="+mn-ea"/>
                <a:cs typeface="+mn-cs"/>
              </a:rPr>
              <a:t> Абдулла, Туманов Михаил; </a:t>
            </a:r>
          </a:p>
          <a:p>
            <a:r>
              <a:rPr lang="ru-RU" sz="1200" kern="1200" dirty="0">
                <a:solidFill>
                  <a:schemeClr val="tx1"/>
                </a:solidFill>
                <a:latin typeface="+mn-lt"/>
                <a:ea typeface="+mn-ea"/>
                <a:cs typeface="+mn-cs"/>
              </a:rPr>
              <a:t>3 место — Тупицын Алексей, </a:t>
            </a:r>
            <a:r>
              <a:rPr lang="ru-RU" sz="1200" kern="1200" dirty="0" err="1">
                <a:solidFill>
                  <a:schemeClr val="tx1"/>
                </a:solidFill>
                <a:latin typeface="+mn-lt"/>
                <a:ea typeface="+mn-ea"/>
                <a:cs typeface="+mn-cs"/>
              </a:rPr>
              <a:t>Мужжухин</a:t>
            </a:r>
            <a:r>
              <a:rPr lang="ru-RU" sz="1200" kern="1200" dirty="0">
                <a:solidFill>
                  <a:schemeClr val="tx1"/>
                </a:solidFill>
                <a:latin typeface="+mn-lt"/>
                <a:ea typeface="+mn-ea"/>
                <a:cs typeface="+mn-cs"/>
              </a:rPr>
              <a:t> Илья.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3. </a:t>
            </a:r>
            <a:r>
              <a:rPr lang="ru-RU" sz="1200" kern="1200" dirty="0">
                <a:solidFill>
                  <a:schemeClr val="tx1"/>
                </a:solidFill>
                <a:latin typeface="+mn-lt"/>
                <a:ea typeface="+mn-ea"/>
                <a:cs typeface="+mn-cs"/>
              </a:rPr>
              <a:t>Спортсмены секции рукопашного боя по руководством</a:t>
            </a:r>
            <a:r>
              <a:rPr lang="ru-RU" sz="1200" kern="1200" baseline="0" dirty="0">
                <a:solidFill>
                  <a:schemeClr val="tx1"/>
                </a:solidFill>
                <a:latin typeface="+mn-lt"/>
                <a:ea typeface="+mn-ea"/>
                <a:cs typeface="+mn-cs"/>
              </a:rPr>
              <a:t> тренера </a:t>
            </a:r>
            <a:r>
              <a:rPr lang="ru-RU" sz="1200" kern="1200" dirty="0">
                <a:solidFill>
                  <a:schemeClr val="tx1"/>
                </a:solidFill>
                <a:latin typeface="+mn-lt"/>
                <a:ea typeface="+mn-ea"/>
                <a:cs typeface="+mn-cs"/>
              </a:rPr>
              <a:t>Доброва Романа принимали участие в соревнованиях по рукопашному бою, посвященных  «Дню работника органов безопасности». В своей весовой категории 1 место занял Акулов Андрей.</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Культурно–</a:t>
            </a:r>
            <a:r>
              <a:rPr lang="ru-RU" sz="1200" kern="1200" dirty="0" err="1">
                <a:solidFill>
                  <a:schemeClr val="tx1"/>
                </a:solidFill>
                <a:latin typeface="+mn-lt"/>
                <a:ea typeface="+mn-ea"/>
                <a:cs typeface="+mn-cs"/>
              </a:rPr>
              <a:t>досуговая</a:t>
            </a:r>
            <a:r>
              <a:rPr lang="ru-RU" sz="1200" kern="1200" dirty="0">
                <a:solidFill>
                  <a:schemeClr val="tx1"/>
                </a:solidFill>
                <a:latin typeface="+mn-lt"/>
                <a:ea typeface="+mn-ea"/>
                <a:cs typeface="+mn-cs"/>
              </a:rPr>
              <a:t> деятельность Наволокского городского поселения реализуется через сеть учреждений культуры Муниципального бюджетного учреждения  «Социальное объединение Наволокского городского поселения»,  в  состав которого, входят 2 библиотеки и 2 дома культуры. </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В 2019 году  Наволокским и Первомайским домами культуры, двумя библиотеками организовано и проведено 514  культурно-массовых мероприятий с числом участников 44800 человек.  Работало 30 клубных формирований, в которых занималось 534 человека.</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latin typeface="+mn-lt"/>
                <a:ea typeface="+mn-ea"/>
                <a:cs typeface="+mn-cs"/>
              </a:rPr>
              <a:t>ООО «Хлопчатобумажная компания «Навтек</a:t>
            </a:r>
            <a:r>
              <a:rPr lang="ru-RU" sz="1200" kern="1200" dirty="0">
                <a:solidFill>
                  <a:schemeClr val="tx1"/>
                </a:solidFill>
                <a:latin typeface="+mn-lt"/>
                <a:ea typeface="+mn-ea"/>
                <a:cs typeface="+mn-cs"/>
              </a:rPr>
              <a:t>с»зарегистрировано в качестве резидента ТОСЭР «Наволоки» 20.06.2018 г.</a:t>
            </a:r>
          </a:p>
          <a:p>
            <a:r>
              <a:rPr lang="ru-RU" sz="1200" kern="1200" dirty="0">
                <a:solidFill>
                  <a:schemeClr val="tx1"/>
                </a:solidFill>
                <a:latin typeface="+mn-lt"/>
                <a:ea typeface="+mn-ea"/>
                <a:cs typeface="+mn-cs"/>
              </a:rPr>
              <a:t>ООО «ХБК Навтекс» при поддержке Минпромторга России, Фонда развития промышленности и Фонда развития моногородов реализует инвестиционный проект «Создание комплексного высокотехнологичного производства перевязочных материалов».Цель проекта связана с организацией производства марли, соответствующей российским и европейским стандартам, и перевязочных материалов из нее: бинтов, отрезов, салфеток.</a:t>
            </a:r>
          </a:p>
          <a:p>
            <a:r>
              <a:rPr lang="ru-RU" sz="1200" kern="1200" dirty="0">
                <a:solidFill>
                  <a:schemeClr val="tx1"/>
                </a:solidFill>
                <a:latin typeface="+mn-lt"/>
                <a:ea typeface="+mn-ea"/>
                <a:cs typeface="+mn-cs"/>
              </a:rPr>
              <a:t>Проектом предусмотрено привлечение инвестиций в объеме 169 млн. рублей и создание 425 рабочих мест.</a:t>
            </a:r>
          </a:p>
          <a:p>
            <a:r>
              <a:rPr lang="ru-RU" sz="1200" kern="1200" dirty="0">
                <a:solidFill>
                  <a:schemeClr val="tx1"/>
                </a:solidFill>
                <a:latin typeface="+mn-lt"/>
                <a:ea typeface="+mn-ea"/>
                <a:cs typeface="+mn-cs"/>
              </a:rPr>
              <a:t>На 01.01.2020г. объем инвестиций составил 124,8 млн. рублей, создано 885 рабочих мест.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a:t>
            </a:fld>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Ансамбль народных инструментов «</a:t>
            </a:r>
            <a:r>
              <a:rPr lang="ru-RU" sz="1200" kern="1200" dirty="0" err="1">
                <a:solidFill>
                  <a:schemeClr val="tx1"/>
                </a:solidFill>
                <a:latin typeface="+mn-lt"/>
                <a:ea typeface="+mn-ea"/>
                <a:cs typeface="+mn-cs"/>
              </a:rPr>
              <a:t>Русичи</a:t>
            </a:r>
            <a:r>
              <a:rPr lang="ru-RU" sz="1200" kern="1200" dirty="0">
                <a:solidFill>
                  <a:schemeClr val="tx1"/>
                </a:solidFill>
                <a:latin typeface="+mn-lt"/>
                <a:ea typeface="+mn-ea"/>
                <a:cs typeface="+mn-cs"/>
              </a:rPr>
              <a:t>» и солист вокальной студии «Веселые голоса» Семен </a:t>
            </a:r>
            <a:r>
              <a:rPr lang="ru-RU" sz="1200" kern="1200" dirty="0" err="1">
                <a:solidFill>
                  <a:schemeClr val="tx1"/>
                </a:solidFill>
                <a:latin typeface="+mn-lt"/>
                <a:ea typeface="+mn-ea"/>
                <a:cs typeface="+mn-cs"/>
              </a:rPr>
              <a:t>Луковкин</a:t>
            </a:r>
            <a:r>
              <a:rPr lang="ru-RU" sz="1200" kern="1200" dirty="0">
                <a:solidFill>
                  <a:schemeClr val="tx1"/>
                </a:solidFill>
                <a:latin typeface="+mn-lt"/>
                <a:ea typeface="+mn-ea"/>
                <a:cs typeface="+mn-cs"/>
              </a:rPr>
              <a:t>, выступили на закрытии XIX областного фестиваля детского творчества «Светлый праздник».</a:t>
            </a:r>
            <a:r>
              <a:rPr lang="ru-RU" sz="1200" kern="1200" baseline="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Народный хореографический коллектив «Вербочки» Наволокского ДК стал победителем Международного фестиваля – конкурса «СОЗВЕЗДИЕ ПОКОЛЕНИЙ». </a:t>
            </a:r>
            <a:r>
              <a:rPr lang="ru-RU" sz="1200" kern="1200">
                <a:solidFill>
                  <a:schemeClr val="tx1"/>
                </a:solidFill>
                <a:latin typeface="+mn-lt"/>
                <a:ea typeface="+mn-ea"/>
                <a:cs typeface="+mn-cs"/>
              </a:rPr>
              <a:t>Диплом Лауреата 1 степени – это большое достижение и результат огромной работы. </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С  декабря 2018 года в Наволокском доме культуры работает кинозал. За 2019 год было показано 82 фильма, из них - 39 российских. Доход от кинопроката составил 483,5 тыс.рублей.  </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31</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обеспечение деятельности 2 библиотек и 2 домов культуры в 2019 году из бюджета поселения выделено 18 млн.руб.</a:t>
            </a:r>
          </a:p>
          <a:p>
            <a:r>
              <a:rPr lang="ru-RU" sz="1200" kern="1200" dirty="0">
                <a:solidFill>
                  <a:schemeClr val="tx1"/>
                </a:solidFill>
                <a:latin typeface="+mn-lt"/>
                <a:ea typeface="+mn-ea"/>
                <a:cs typeface="+mn-cs"/>
              </a:rPr>
              <a:t>Кроме того, из бюджетов разных уровней были выделены денежные средства по следующим направлениям:</a:t>
            </a:r>
          </a:p>
          <a:p>
            <a:r>
              <a:rPr lang="ru-RU" sz="1200" kern="1200" dirty="0">
                <a:solidFill>
                  <a:schemeClr val="tx1"/>
                </a:solidFill>
                <a:latin typeface="+mn-lt"/>
                <a:ea typeface="+mn-ea"/>
                <a:cs typeface="+mn-cs"/>
              </a:rPr>
              <a:t>-на поэтапное доведение средней  заработной платы работникам культуры муниципальных учреждений культуры Ивановской области до средней заработной платы в Ивановской области – 3,6 млн.руб. </a:t>
            </a:r>
          </a:p>
          <a:p>
            <a:r>
              <a:rPr lang="ru-RU" sz="1200" kern="1200" dirty="0">
                <a:solidFill>
                  <a:schemeClr val="tx1"/>
                </a:solidFill>
                <a:latin typeface="+mn-lt"/>
                <a:ea typeface="+mn-ea"/>
                <a:cs typeface="+mn-cs"/>
              </a:rPr>
              <a:t>-  На государственную поддержку отрасли культуры – 113</a:t>
            </a:r>
            <a:r>
              <a:rPr lang="ru-RU" sz="1200" kern="1200" baseline="0" dirty="0">
                <a:solidFill>
                  <a:schemeClr val="tx1"/>
                </a:solidFill>
                <a:latin typeface="+mn-lt"/>
                <a:ea typeface="+mn-ea"/>
                <a:cs typeface="+mn-cs"/>
              </a:rPr>
              <a:t> </a:t>
            </a:r>
            <a:r>
              <a:rPr lang="ru-RU" sz="1200" kern="1200" dirty="0">
                <a:solidFill>
                  <a:schemeClr val="tx1"/>
                </a:solidFill>
                <a:latin typeface="+mn-lt"/>
                <a:ea typeface="+mn-ea"/>
                <a:cs typeface="+mn-cs"/>
              </a:rPr>
              <a:t>тыс.руб. Приобретена мебель и световая аппаратура для Первомайского дома культуры;</a:t>
            </a:r>
          </a:p>
          <a:p>
            <a:r>
              <a:rPr lang="ru-RU" sz="1200" kern="1200" dirty="0">
                <a:solidFill>
                  <a:schemeClr val="tx1"/>
                </a:solidFill>
                <a:latin typeface="+mn-lt"/>
                <a:ea typeface="+mn-ea"/>
                <a:cs typeface="+mn-cs"/>
              </a:rPr>
              <a:t>- на комплектование книжных фондов библиотек - 25,0 тыс.руб. Приобретено 194 экземпляра книг  для Первомайской библиотеки.</a:t>
            </a:r>
          </a:p>
          <a:p>
            <a:r>
              <a:rPr lang="ru-RU" sz="1200" kern="1200" dirty="0">
                <a:solidFill>
                  <a:schemeClr val="tx1"/>
                </a:solidFill>
                <a:latin typeface="+mn-lt"/>
                <a:ea typeface="+mn-ea"/>
                <a:cs typeface="+mn-cs"/>
              </a:rPr>
              <a:t>В рамках соглашения о передаче полномочий Кинешемского муниципального района в сфере культуры выделены денежные средства в сумме 684 тыс.руб. на проведение 4 культурно-массовых мероприятий на территории Наволокского городского поселения.</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10000"/>
          </a:bodyPr>
          <a:lstStyle/>
          <a:p>
            <a:r>
              <a:rPr lang="ru-RU" sz="1200" kern="1200" dirty="0">
                <a:solidFill>
                  <a:schemeClr val="tx1"/>
                </a:solidFill>
                <a:latin typeface="+mn-lt"/>
                <a:ea typeface="+mn-ea"/>
                <a:cs typeface="+mn-cs"/>
              </a:rPr>
              <a:t>Безусловным приоритетом в деятельности Администрации остается содействие развитию институтов гражданского сообщества.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При  Администрации создан общественный Совет </a:t>
            </a:r>
            <a:r>
              <a:rPr lang="ru-RU" sz="1200" kern="1200" dirty="0" err="1">
                <a:solidFill>
                  <a:schemeClr val="tx1"/>
                </a:solidFill>
                <a:latin typeface="+mn-lt"/>
                <a:ea typeface="+mn-ea"/>
                <a:cs typeface="+mn-cs"/>
              </a:rPr>
              <a:t>Наволокского</a:t>
            </a:r>
            <a:r>
              <a:rPr lang="ru-RU" sz="1200" kern="1200" dirty="0">
                <a:solidFill>
                  <a:schemeClr val="tx1"/>
                </a:solidFill>
                <a:latin typeface="+mn-lt"/>
                <a:ea typeface="+mn-ea"/>
                <a:cs typeface="+mn-cs"/>
              </a:rPr>
              <a:t> городского поселения.  Председатель Муравьева Елена Константиновна, с  целью обеспечения участия представителей общественных объединений и организаций, осуществляющих свою деятельность  на территории Наволокского городского поселения Кинешемского муниципального района, в решении вопросов местного значения, расширения диалога между органами местного самоуправления и общественностью. В 2019 году представители общественного Совета активно работали членами общественной комиссии  Наволокского городского поселения по обеспечению реализации приоритетного проекта «Формирование комфортной городской среды»,  принимали участие в экологических соревнованиях «Чистые игры». </a:t>
            </a:r>
          </a:p>
          <a:p>
            <a:r>
              <a:rPr lang="ru-RU" sz="1200" kern="1200" dirty="0">
                <a:solidFill>
                  <a:schemeClr val="tx1"/>
                </a:solidFill>
                <a:latin typeface="+mn-lt"/>
                <a:ea typeface="+mn-ea"/>
                <a:cs typeface="+mn-cs"/>
              </a:rPr>
              <a:t>Активно работает образованное в 2018 году Общественное правозащитное движение Наволокского городского поселения «За Наволокский край». Председатель Румянцев Алексей Германович. Одной из основных заслуг данного движения является то, что его участники выступали против появления мусорного полигона вблизи Наволок. Движение «За Наволокский край» награждено Почётным знаком Уполномоченного по правам человека в Ивановской области «За защиту прав человека Ивановской области». В 2019 году началась работа по созданию «Точки притяжения» Наволоки - строительство </a:t>
            </a:r>
            <a:r>
              <a:rPr lang="ru-RU" sz="1200" kern="1200" dirty="0" err="1">
                <a:solidFill>
                  <a:schemeClr val="tx1"/>
                </a:solidFill>
                <a:latin typeface="+mn-lt"/>
                <a:ea typeface="+mn-ea"/>
                <a:cs typeface="+mn-cs"/>
              </a:rPr>
              <a:t>накладезной</a:t>
            </a:r>
            <a:r>
              <a:rPr lang="ru-RU" sz="1200" kern="1200" dirty="0">
                <a:solidFill>
                  <a:schemeClr val="tx1"/>
                </a:solidFill>
                <a:latin typeface="+mn-lt"/>
                <a:ea typeface="+mn-ea"/>
                <a:cs typeface="+mn-cs"/>
              </a:rPr>
              <a:t> часовни и купальни на источнике-роднике в  г. Наволоки,  пер.Квартальный.</a:t>
            </a:r>
          </a:p>
          <a:p>
            <a:r>
              <a:rPr lang="ru-RU" sz="1200" kern="1200" dirty="0">
                <a:solidFill>
                  <a:schemeClr val="tx1"/>
                </a:solidFill>
                <a:latin typeface="+mn-lt"/>
                <a:ea typeface="+mn-ea"/>
                <a:cs typeface="+mn-cs"/>
              </a:rPr>
              <a:t>Активную работу проводит общественная организация «Совет женщин Наволокского городского поселения». Председатель Романова Надежда Владимировна. Организовали работу клуба современной женщины, совместно с косметической фирмой «</a:t>
            </a:r>
            <a:r>
              <a:rPr lang="ru-RU" sz="1200" kern="1200" dirty="0" err="1">
                <a:solidFill>
                  <a:schemeClr val="tx1"/>
                </a:solidFill>
                <a:latin typeface="+mn-lt"/>
                <a:ea typeface="+mn-ea"/>
                <a:cs typeface="+mn-cs"/>
              </a:rPr>
              <a:t>Фаберлик</a:t>
            </a:r>
            <a:r>
              <a:rPr lang="ru-RU" sz="1200" kern="1200" dirty="0">
                <a:solidFill>
                  <a:schemeClr val="tx1"/>
                </a:solidFill>
                <a:latin typeface="+mn-lt"/>
                <a:ea typeface="+mn-ea"/>
                <a:cs typeface="+mn-cs"/>
              </a:rPr>
              <a:t>». Ежемесячно для многодетных семей работает семейная гостиная. К первому сентября приобрели 15 комплектов школьных принадлежностей и одежду для детей из малообеспеченных семей. Принимали участие в празднике, посвященному Дню матери, в фестивале авторской песни «Август на Волге», провели  новогоднюю елку для неорганизованных детей из малообеспеченных семей.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Активно работают общественные организации: «Совет ветеранов города Наволоки» - председатель Груздева Нина Васильевна, «Союз пенсионеров России по Кинешемскому району» - председатель Виноградова Римма Константиновна. </a:t>
            </a: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Члены Совета ветеранов, Союза пенсионеров, общества инвалидов, представители Молодёжного Совета являются активными участниками всех городских мероприятий (День Победы, торжественные мероприятия, посвященные Дню города, День пожилых людей и другие), принимают участие в общегородских субботниках, поздравляют ветеранов с юбилейными датами, участвуют в выставках декоративно – прикладного искусства, в спортивных мероприятиях города и района. </a:t>
            </a:r>
            <a:endParaRPr lang="ru-RU" sz="1200" kern="1200" smtClean="0">
              <a:solidFill>
                <a:schemeClr val="tx1"/>
              </a:solidFill>
              <a:latin typeface="+mn-lt"/>
              <a:ea typeface="+mn-ea"/>
              <a:cs typeface="+mn-cs"/>
            </a:endParaRPr>
          </a:p>
          <a:p>
            <a:r>
              <a:rPr lang="ru-RU" sz="1200" kern="1200" dirty="0" smtClean="0">
                <a:solidFill>
                  <a:schemeClr val="tx1"/>
                </a:solidFill>
                <a:latin typeface="+mn-lt"/>
                <a:ea typeface="+mn-ea"/>
                <a:cs typeface="+mn-cs"/>
              </a:rPr>
              <a:t>Представители всех общественных организаций принимали участие в экологических соревнованиях «Чистые игры».</a:t>
            </a:r>
          </a:p>
          <a:p>
            <a:r>
              <a:rPr lang="ru-RU" sz="1200" kern="1200" dirty="0" smtClean="0">
                <a:solidFill>
                  <a:schemeClr val="tx1"/>
                </a:solidFill>
                <a:latin typeface="+mn-lt"/>
                <a:ea typeface="+mn-ea"/>
                <a:cs typeface="+mn-cs"/>
              </a:rPr>
              <a:t> На территории Наволокского городского поселения образовано и зарегистрировано шесть территориальных общественных самоуправлений- ТОС «Красная горка» - председатель Комарова Светлана Витальевна;</a:t>
            </a:r>
          </a:p>
          <a:p>
            <a:r>
              <a:rPr lang="ru-RU" sz="1200" kern="1200" dirty="0" smtClean="0">
                <a:solidFill>
                  <a:schemeClr val="tx1"/>
                </a:solidFill>
                <a:latin typeface="+mn-lt"/>
                <a:ea typeface="+mn-ea"/>
                <a:cs typeface="+mn-cs"/>
              </a:rPr>
              <a:t>- ТОС «Ищеино» - председатель Зайцев Дмитрий Александрович;</a:t>
            </a:r>
          </a:p>
          <a:p>
            <a:r>
              <a:rPr lang="ru-RU" sz="1200" kern="1200" dirty="0" smtClean="0">
                <a:solidFill>
                  <a:schemeClr val="tx1"/>
                </a:solidFill>
                <a:latin typeface="+mn-lt"/>
                <a:ea typeface="+mn-ea"/>
                <a:cs typeface="+mn-cs"/>
              </a:rPr>
              <a:t>- ТОС «Первомайский» - председатель </a:t>
            </a:r>
            <a:r>
              <a:rPr lang="ru-RU" sz="1200" kern="1200" dirty="0" err="1" smtClean="0">
                <a:solidFill>
                  <a:schemeClr val="tx1"/>
                </a:solidFill>
                <a:latin typeface="+mn-lt"/>
                <a:ea typeface="+mn-ea"/>
                <a:cs typeface="+mn-cs"/>
              </a:rPr>
              <a:t>Манукян</a:t>
            </a:r>
            <a:r>
              <a:rPr lang="ru-RU" sz="1200" kern="1200" dirty="0" smtClean="0">
                <a:solidFill>
                  <a:schemeClr val="tx1"/>
                </a:solidFill>
                <a:latin typeface="+mn-lt"/>
                <a:ea typeface="+mn-ea"/>
                <a:cs typeface="+mn-cs"/>
              </a:rPr>
              <a:t> Наталья Евгеньевна;</a:t>
            </a:r>
          </a:p>
          <a:p>
            <a:r>
              <a:rPr lang="ru-RU" sz="1200" kern="1200" dirty="0" smtClean="0">
                <a:solidFill>
                  <a:schemeClr val="tx1"/>
                </a:solidFill>
                <a:latin typeface="+mn-lt"/>
                <a:ea typeface="+mn-ea"/>
                <a:cs typeface="+mn-cs"/>
              </a:rPr>
              <a:t>- ТОС «Нагорный» - председатель Зайцева Галина Юрьевна;</a:t>
            </a:r>
          </a:p>
          <a:p>
            <a:r>
              <a:rPr lang="ru-RU" sz="1200" kern="1200" dirty="0" smtClean="0">
                <a:solidFill>
                  <a:schemeClr val="tx1"/>
                </a:solidFill>
                <a:latin typeface="+mn-lt"/>
                <a:ea typeface="+mn-ea"/>
                <a:cs typeface="+mn-cs"/>
              </a:rPr>
              <a:t>- ТОС «Лесное» - председатель </a:t>
            </a:r>
            <a:r>
              <a:rPr lang="ru-RU" sz="1200" kern="1200" dirty="0" err="1" smtClean="0">
                <a:solidFill>
                  <a:schemeClr val="tx1"/>
                </a:solidFill>
                <a:latin typeface="+mn-lt"/>
                <a:ea typeface="+mn-ea"/>
                <a:cs typeface="+mn-cs"/>
              </a:rPr>
              <a:t>Федасов</a:t>
            </a:r>
            <a:r>
              <a:rPr lang="ru-RU" sz="1200" kern="1200" dirty="0" smtClean="0">
                <a:solidFill>
                  <a:schemeClr val="tx1"/>
                </a:solidFill>
                <a:latin typeface="+mn-lt"/>
                <a:ea typeface="+mn-ea"/>
                <a:cs typeface="+mn-cs"/>
              </a:rPr>
              <a:t> Сергей Николаевич;</a:t>
            </a:r>
          </a:p>
          <a:p>
            <a:pPr>
              <a:buFontTx/>
              <a:buChar char="-"/>
            </a:pPr>
            <a:r>
              <a:rPr lang="ru-RU" sz="1200" kern="1200" dirty="0" smtClean="0">
                <a:solidFill>
                  <a:schemeClr val="tx1"/>
                </a:solidFill>
                <a:latin typeface="+mn-lt"/>
                <a:ea typeface="+mn-ea"/>
                <a:cs typeface="+mn-cs"/>
              </a:rPr>
              <a:t>ТОС «8Марта» - председатель </a:t>
            </a:r>
            <a:r>
              <a:rPr lang="ru-RU" sz="1200" kern="1200" dirty="0" err="1" smtClean="0">
                <a:solidFill>
                  <a:schemeClr val="tx1"/>
                </a:solidFill>
                <a:latin typeface="+mn-lt"/>
                <a:ea typeface="+mn-ea"/>
                <a:cs typeface="+mn-cs"/>
              </a:rPr>
              <a:t>Кустова</a:t>
            </a:r>
            <a:r>
              <a:rPr lang="ru-RU" sz="1200" kern="1200" dirty="0" smtClean="0">
                <a:solidFill>
                  <a:schemeClr val="tx1"/>
                </a:solidFill>
                <a:latin typeface="+mn-lt"/>
                <a:ea typeface="+mn-ea"/>
                <a:cs typeface="+mn-cs"/>
              </a:rPr>
              <a:t> Татьяна Витальевна.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Хотелось бы выразить особые слова признательности и благодарности руководителям  и  представителям общественных организаций за активное участие в жизни города и поселения в целом.</a:t>
            </a:r>
          </a:p>
          <a:p>
            <a:pPr>
              <a:buFontTx/>
              <a:buNone/>
            </a:pPr>
            <a:endParaRPr lang="ru-RU" sz="1200" kern="1200" dirty="0" smtClean="0">
              <a:solidFill>
                <a:schemeClr val="tx1"/>
              </a:solidFill>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34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«Техоснастка - Наволоки» </a:t>
            </a:r>
            <a:r>
              <a:rPr lang="ru-RU" sz="1200" kern="1200" dirty="0">
                <a:solidFill>
                  <a:schemeClr val="tx1"/>
                </a:solidFill>
                <a:latin typeface="+mn-lt"/>
                <a:ea typeface="+mn-ea"/>
                <a:cs typeface="+mn-cs"/>
              </a:rPr>
              <a:t>зарегистрировано в качестве резидента ТОСЭР «Наволоки» 05.10.2018 г.</a:t>
            </a:r>
          </a:p>
          <a:p>
            <a:r>
              <a:rPr lang="ru-RU" sz="1200" kern="1200" dirty="0">
                <a:solidFill>
                  <a:schemeClr val="tx1"/>
                </a:solidFill>
                <a:latin typeface="+mn-lt"/>
                <a:ea typeface="+mn-ea"/>
                <a:cs typeface="+mn-cs"/>
              </a:rPr>
              <a:t>Предприятие реализует инвестиционный проект «Строительство завода по производству медицинских изделий». Данный проект направлен на организацию производства полипропиленовых наконечников и пробирок для забора жидкостей в медицинских целях из лабораторного пластика. </a:t>
            </a:r>
          </a:p>
          <a:p>
            <a:r>
              <a:rPr lang="ru-RU" sz="1200" kern="1200" dirty="0">
                <a:solidFill>
                  <a:schemeClr val="tx1"/>
                </a:solidFill>
                <a:latin typeface="+mn-lt"/>
                <a:ea typeface="+mn-ea"/>
                <a:cs typeface="+mn-cs"/>
              </a:rPr>
              <a:t>Проектом предусмотрено привлечение инвестиций в объеме 400 млн. рублей и создание 250 рабочих мест.</a:t>
            </a:r>
          </a:p>
          <a:p>
            <a:r>
              <a:rPr lang="ru-RU" sz="1200" kern="1200" dirty="0">
                <a:solidFill>
                  <a:schemeClr val="tx1"/>
                </a:solidFill>
                <a:latin typeface="+mn-lt"/>
                <a:ea typeface="+mn-ea"/>
                <a:cs typeface="+mn-cs"/>
              </a:rPr>
              <a:t>На 01.01.2020г. объем инвестиций составил 207 млн. рублей, создано 17 рабочих мест.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4</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a:solidFill>
                  <a:schemeClr val="tx1"/>
                </a:solidFill>
                <a:latin typeface="+mn-lt"/>
                <a:ea typeface="+mn-ea"/>
                <a:cs typeface="+mn-cs"/>
              </a:rPr>
              <a:t>ООО «Завод Акустических решений «Стандартпласт» </a:t>
            </a:r>
            <a:r>
              <a:rPr lang="ru-RU" sz="1200" kern="1200" dirty="0">
                <a:solidFill>
                  <a:schemeClr val="tx1"/>
                </a:solidFill>
                <a:latin typeface="+mn-lt"/>
                <a:ea typeface="+mn-ea"/>
                <a:cs typeface="+mn-cs"/>
              </a:rPr>
              <a:t>зарегистрировано в качестве резидента ТОСЭР «Наволоки» 19.12.2018г. </a:t>
            </a:r>
          </a:p>
          <a:p>
            <a:r>
              <a:rPr lang="ru-RU" sz="1200" kern="1200" dirty="0">
                <a:solidFill>
                  <a:schemeClr val="tx1"/>
                </a:solidFill>
                <a:latin typeface="+mn-lt"/>
                <a:ea typeface="+mn-ea"/>
                <a:cs typeface="+mn-cs"/>
              </a:rPr>
              <a:t>Предприятием реализуется инвестиционный проект «Производство вибродемпфирующих материалов нового поколения для автомобильной промышленности».Вибродемпфирующие материалы – это материалы, способные поглощать и рассеивать различные виды шумов и вибраций. Область их применения обширна: автомобилестроение, авиастроение, судостроение, вагоностроение, машиностроение, а также строительство. </a:t>
            </a:r>
          </a:p>
          <a:p>
            <a:r>
              <a:rPr lang="ru-RU" sz="1200" kern="1200" dirty="0">
                <a:solidFill>
                  <a:schemeClr val="tx1"/>
                </a:solidFill>
                <a:latin typeface="+mn-lt"/>
                <a:ea typeface="+mn-ea"/>
                <a:cs typeface="+mn-cs"/>
              </a:rPr>
              <a:t>В марте 2019 года налажен выпуск продукции.</a:t>
            </a:r>
          </a:p>
          <a:p>
            <a:r>
              <a:rPr lang="ru-RU" sz="1200" kern="1200" dirty="0">
                <a:solidFill>
                  <a:schemeClr val="tx1"/>
                </a:solidFill>
                <a:latin typeface="+mn-lt"/>
                <a:ea typeface="+mn-ea"/>
                <a:cs typeface="+mn-cs"/>
              </a:rPr>
              <a:t>Проектом предусмотрено привлечение инвестиций в объеме 50 млн. рублей и создание 146 рабочих мест.</a:t>
            </a:r>
          </a:p>
          <a:p>
            <a:r>
              <a:rPr lang="ru-RU" sz="1200" kern="1200" dirty="0">
                <a:solidFill>
                  <a:schemeClr val="tx1"/>
                </a:solidFill>
                <a:latin typeface="+mn-lt"/>
                <a:ea typeface="+mn-ea"/>
                <a:cs typeface="+mn-cs"/>
              </a:rPr>
              <a:t>На 01.01.2020 г. объем инвестиций составил 16,6 млн. рублей, создано 63 рабочих места.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5</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За время функционирования ТОСЭР «Наволоки» создано 965 новых рабочих мест, освоено инвестиций на сумму 348,4 млн.рублей, вложено капитальных вложений в объеме 193,4 млн. рублей, выручка от продаж товаров, выполнения работ, оказания услуг полученная резидентами составила 3,9 млрд. рублей.</a:t>
            </a:r>
          </a:p>
          <a:p>
            <a:r>
              <a:rPr lang="ru-RU" sz="1200" kern="1200" dirty="0">
                <a:solidFill>
                  <a:schemeClr val="tx1"/>
                </a:solidFill>
                <a:latin typeface="+mn-lt"/>
                <a:ea typeface="+mn-ea"/>
                <a:cs typeface="+mn-cs"/>
              </a:rPr>
              <a:t>В настоящее время проводится мероприятия по привлечению инвесторов в ТОСЭР «Наволоки». Департаментом экономического развития и торговли Ивановской области с потенциальными инвесторами заключаются соглашения о намерениях по открытию новых предприятий в ТОСЭР. </a:t>
            </a:r>
          </a:p>
          <a:p>
            <a:r>
              <a:rPr lang="ru-RU" sz="1200" kern="1200" dirty="0">
                <a:solidFill>
                  <a:schemeClr val="tx1"/>
                </a:solidFill>
                <a:latin typeface="+mn-lt"/>
                <a:ea typeface="+mn-ea"/>
                <a:cs typeface="+mn-cs"/>
              </a:rPr>
              <a:t>Данные по инвестиционным площадкам, которые могут заинтересовать потенциальных инвесторов для развития производства, размещены на Инвестиционном портале Ивановской области.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effectLst>
                <a:outerShdw blurRad="38100" dist="38100" dir="2700000" algn="tl">
                  <a:srgbClr val="000000">
                    <a:alpha val="43137"/>
                  </a:srgbClr>
                </a:outerShdw>
              </a:effectLst>
            </a:endParaRPr>
          </a:p>
          <a:p>
            <a:endParaRPr lang="ru-RU" dirty="0"/>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6</a:t>
            </a:fld>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a:solidFill>
                  <a:schemeClr val="tx1"/>
                </a:solidFill>
                <a:latin typeface="+mn-lt"/>
                <a:ea typeface="+mn-ea"/>
                <a:cs typeface="+mn-cs"/>
              </a:rPr>
              <a:t>В 2018-2019 годах в рамках мероприятия «Строительство и (или) создание объектов дорожной и коммунальной инфраструктур, необходимых для реализации новых инвестиционных проектов в моногороде» подпрограммы «Формирование благоприятной инвестиционной среды» государственной программы Ивановской области «Экономическое развитие и инновационная экономика Ивановской области» при поддержке некоммерческой организации «Фонд развития моногородов» построены объекты инфраструктуры для обслуживания комплексного высокотехнологичного производства перевязочных материалов, которые состоят из объектов:</a:t>
            </a:r>
          </a:p>
          <a:p>
            <a:r>
              <a:rPr lang="ru-RU" sz="1200" kern="1200" dirty="0">
                <a:solidFill>
                  <a:schemeClr val="tx1"/>
                </a:solidFill>
                <a:latin typeface="+mn-lt"/>
                <a:ea typeface="+mn-ea"/>
                <a:cs typeface="+mn-cs"/>
              </a:rPr>
              <a:t>- очистные сооружения производственных стоков производительностью – 500 м3 в сутки;</a:t>
            </a:r>
          </a:p>
          <a:p>
            <a:r>
              <a:rPr lang="ru-RU" sz="1200" kern="1200" dirty="0">
                <a:solidFill>
                  <a:schemeClr val="tx1"/>
                </a:solidFill>
                <a:latin typeface="+mn-lt"/>
                <a:ea typeface="+mn-ea"/>
                <a:cs typeface="+mn-cs"/>
              </a:rPr>
              <a:t>- очистные сооружения ливневых стоков производительностью –   7 м3 в час;</a:t>
            </a:r>
          </a:p>
          <a:p>
            <a:r>
              <a:rPr lang="ru-RU" sz="1200" kern="1200" dirty="0">
                <a:solidFill>
                  <a:schemeClr val="tx1"/>
                </a:solidFill>
                <a:latin typeface="+mn-lt"/>
                <a:ea typeface="+mn-ea"/>
                <a:cs typeface="+mn-cs"/>
              </a:rPr>
              <a:t>- внутриплощадочные автомобильные дороги категории </a:t>
            </a:r>
            <a:r>
              <a:rPr lang="en-US" sz="1200" kern="1200" dirty="0">
                <a:solidFill>
                  <a:schemeClr val="tx1"/>
                </a:solidFill>
                <a:latin typeface="+mn-lt"/>
                <a:ea typeface="+mn-ea"/>
                <a:cs typeface="+mn-cs"/>
              </a:rPr>
              <a:t>III</a:t>
            </a:r>
            <a:r>
              <a:rPr lang="ru-RU" sz="1200" kern="1200" dirty="0">
                <a:solidFill>
                  <a:schemeClr val="tx1"/>
                </a:solidFill>
                <a:latin typeface="+mn-lt"/>
                <a:ea typeface="+mn-ea"/>
                <a:cs typeface="+mn-cs"/>
              </a:rPr>
              <a:t>-в, </a:t>
            </a:r>
            <a:r>
              <a:rPr lang="en-US" sz="1200" kern="1200" dirty="0">
                <a:solidFill>
                  <a:schemeClr val="tx1"/>
                </a:solidFill>
                <a:latin typeface="+mn-lt"/>
                <a:ea typeface="+mn-ea"/>
                <a:cs typeface="+mn-cs"/>
              </a:rPr>
              <a:t>IV</a:t>
            </a:r>
            <a:r>
              <a:rPr lang="ru-RU" sz="1200" kern="1200" dirty="0">
                <a:solidFill>
                  <a:schemeClr val="tx1"/>
                </a:solidFill>
                <a:latin typeface="+mn-lt"/>
                <a:ea typeface="+mn-ea"/>
                <a:cs typeface="+mn-cs"/>
              </a:rPr>
              <a:t>-в, общей протяжённостью 690 метров, шириной проезжей части – 4,5; 6,0 метров;</a:t>
            </a:r>
          </a:p>
          <a:p>
            <a:r>
              <a:rPr lang="ru-RU" sz="1200" kern="1200" dirty="0">
                <a:solidFill>
                  <a:schemeClr val="tx1"/>
                </a:solidFill>
                <a:latin typeface="+mn-lt"/>
                <a:ea typeface="+mn-ea"/>
                <a:cs typeface="+mn-cs"/>
              </a:rPr>
              <a:t>- сети наружного освещения категории ВЛИ-0,4 кВ, протяженностью 1150 метров.</a:t>
            </a:r>
          </a:p>
          <a:p>
            <a:r>
              <a:rPr lang="ru-RU" sz="1200" kern="1200" dirty="0">
                <a:solidFill>
                  <a:schemeClr val="tx1"/>
                </a:solidFill>
                <a:latin typeface="+mn-lt"/>
                <a:ea typeface="+mn-ea"/>
                <a:cs typeface="+mn-cs"/>
              </a:rPr>
              <a:t>Стоимость муниципального контракта – 268 607 151,06 руб., в том числе:</a:t>
            </a:r>
          </a:p>
          <a:p>
            <a:r>
              <a:rPr lang="ru-RU" sz="1200" kern="1200" dirty="0">
                <a:solidFill>
                  <a:schemeClr val="tx1"/>
                </a:solidFill>
                <a:latin typeface="+mn-lt"/>
                <a:ea typeface="+mn-ea"/>
                <a:cs typeface="+mn-cs"/>
              </a:rPr>
              <a:t>средства Фонда – 249 283 827,84 руб., </a:t>
            </a:r>
          </a:p>
          <a:p>
            <a:r>
              <a:rPr lang="ru-RU" sz="1200" kern="1200" dirty="0">
                <a:solidFill>
                  <a:schemeClr val="tx1"/>
                </a:solidFill>
                <a:latin typeface="+mn-lt"/>
                <a:ea typeface="+mn-ea"/>
                <a:cs typeface="+mn-cs"/>
              </a:rPr>
              <a:t>средства областного бюджета – 19 130 089,98 руб., </a:t>
            </a:r>
          </a:p>
          <a:p>
            <a:r>
              <a:rPr lang="ru-RU" sz="1200" kern="1200" dirty="0">
                <a:solidFill>
                  <a:schemeClr val="tx1"/>
                </a:solidFill>
                <a:latin typeface="+mn-lt"/>
                <a:ea typeface="+mn-ea"/>
                <a:cs typeface="+mn-cs"/>
              </a:rPr>
              <a:t>средства бюджета поселения – 193 233,24 руб.</a:t>
            </a:r>
          </a:p>
          <a:p>
            <a:r>
              <a:rPr lang="ru-RU" sz="1200" kern="1200" dirty="0">
                <a:solidFill>
                  <a:schemeClr val="tx1"/>
                </a:solidFill>
                <a:latin typeface="+mn-lt"/>
                <a:ea typeface="+mn-ea"/>
                <a:cs typeface="+mn-cs"/>
              </a:rPr>
              <a:t>Строительство инфраструктуры завершено, объекты введены в эксплуатацию 16.12.2019г.</a:t>
            </a: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0"/>
              </a:spcAft>
            </a:pPr>
            <a:r>
              <a:rPr lang="ru-RU" sz="1200" dirty="0">
                <a:effectLst/>
                <a:latin typeface="Times New Roman"/>
                <a:ea typeface="Times New Roman"/>
              </a:rPr>
              <a:t>Наволокское городское поселение – муниципальное образование с действующими предприятиями текстильной, швейной, деревообрабатывающей промышленности, предприятиями, оказывающими услуги в области здравоохранения, общественного питания, жилищно-коммунального хозяйства, торговли, хранения и складирования зерна.</a:t>
            </a:r>
          </a:p>
          <a:p>
            <a:pPr marL="0" marR="0" indent="0" algn="just" defTabSz="914400" rtl="0" eaLnBrk="1" fontAlgn="auto" latinLnBrk="0" hangingPunct="1">
              <a:lnSpc>
                <a:spcPct val="115000"/>
              </a:lnSpc>
              <a:spcBef>
                <a:spcPts val="0"/>
              </a:spcBef>
              <a:spcAft>
                <a:spcPts val="0"/>
              </a:spcAft>
              <a:buClrTx/>
              <a:buSzTx/>
              <a:buFontTx/>
              <a:buNone/>
              <a:tabLst/>
              <a:defRPr/>
            </a:pPr>
            <a:r>
              <a:rPr lang="ru-RU" sz="1100" kern="1200" dirty="0">
                <a:solidFill>
                  <a:schemeClr val="tx1"/>
                </a:solidFill>
                <a:latin typeface="+mn-lt"/>
                <a:ea typeface="+mn-ea"/>
                <a:cs typeface="+mn-cs"/>
              </a:rPr>
              <a:t>Доминирующее положение среди отраслей экономики  поселения по объему товаров и услуг занимают отрасли обрабатывающей промышленности (текстильная и швейная отрасли).</a:t>
            </a:r>
          </a:p>
          <a:p>
            <a:pPr marL="0" marR="0" indent="0" algn="just" defTabSz="914400" rtl="0" eaLnBrk="1" fontAlgn="auto" latinLnBrk="0" hangingPunct="1">
              <a:lnSpc>
                <a:spcPct val="115000"/>
              </a:lnSpc>
              <a:spcBef>
                <a:spcPts val="0"/>
              </a:spcBef>
              <a:spcAft>
                <a:spcPts val="0"/>
              </a:spcAft>
              <a:buClrTx/>
              <a:buSzTx/>
              <a:buFontTx/>
              <a:buNone/>
              <a:tabLst/>
              <a:defRPr/>
            </a:pPr>
            <a:r>
              <a:rPr lang="ru-RU" sz="1100" dirty="0">
                <a:effectLst/>
                <a:latin typeface="Times New Roman"/>
                <a:ea typeface="Calibri"/>
              </a:rPr>
              <a:t>За 2019 год отгружено товаров собственного производства, выполнено работ и услуг собственными силами </a:t>
            </a:r>
            <a:r>
              <a:rPr lang="ru-RU" sz="1100" dirty="0">
                <a:effectLst/>
                <a:latin typeface="Times New Roman"/>
                <a:ea typeface="Times New Roman"/>
              </a:rPr>
              <a:t>на сумму 4,5 миллиарда</a:t>
            </a:r>
            <a:r>
              <a:rPr lang="ru-RU" sz="1100" baseline="0" dirty="0">
                <a:effectLst/>
                <a:latin typeface="Times New Roman"/>
                <a:ea typeface="Times New Roman"/>
              </a:rPr>
              <a:t> </a:t>
            </a:r>
            <a:r>
              <a:rPr lang="ru-RU" sz="1100" dirty="0">
                <a:effectLst/>
                <a:latin typeface="Times New Roman"/>
                <a:ea typeface="Calibri"/>
              </a:rPr>
              <a:t>рублей.</a:t>
            </a:r>
          </a:p>
          <a:p>
            <a:pPr marL="0" marR="0" indent="0" algn="just" defTabSz="914400" rtl="0" eaLnBrk="1" fontAlgn="auto" latinLnBrk="0" hangingPunct="1">
              <a:lnSpc>
                <a:spcPct val="115000"/>
              </a:lnSpc>
              <a:spcBef>
                <a:spcPts val="0"/>
              </a:spcBef>
              <a:spcAft>
                <a:spcPts val="0"/>
              </a:spcAft>
              <a:buClrTx/>
              <a:buSzTx/>
              <a:buFontTx/>
              <a:buNone/>
              <a:tabLst/>
              <a:defRPr/>
            </a:pPr>
            <a:endParaRPr lang="ru-RU" sz="1100" dirty="0">
              <a:effectLst/>
              <a:latin typeface="Times New Roman"/>
              <a:ea typeface="Calibri"/>
            </a:endParaRPr>
          </a:p>
          <a:p>
            <a:pPr marL="0" marR="0" indent="0" algn="just" defTabSz="914400" rtl="0" eaLnBrk="1" fontAlgn="auto" latinLnBrk="0" hangingPunct="1">
              <a:lnSpc>
                <a:spcPct val="115000"/>
              </a:lnSpc>
              <a:spcBef>
                <a:spcPts val="0"/>
              </a:spcBef>
              <a:spcAft>
                <a:spcPts val="0"/>
              </a:spcAft>
              <a:buClrTx/>
              <a:buSzTx/>
              <a:buFontTx/>
              <a:buNone/>
              <a:tabLst/>
              <a:defRPr/>
            </a:pPr>
            <a:endParaRPr lang="ru-RU" sz="1100" dirty="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fld id="{7D6C706A-090D-4FF6-93E4-BC955F9C69FD}" type="slidenum">
              <a:rPr lang="ru-RU" smtClean="0"/>
              <a:pPr/>
              <a:t>8</a:t>
            </a:fld>
            <a:endParaRPr lang="ru-RU" dirty="0"/>
          </a:p>
        </p:txBody>
      </p:sp>
    </p:spTree>
    <p:extLst>
      <p:ext uri="{BB962C8B-B14F-4D97-AF65-F5344CB8AC3E}">
        <p14:creationId xmlns="" xmlns:p14="http://schemas.microsoft.com/office/powerpoint/2010/main" val="237852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latin typeface="+mn-lt"/>
                <a:ea typeface="+mn-ea"/>
                <a:cs typeface="+mn-cs"/>
              </a:rPr>
              <a:t>Численность трудоспособного населения Наволокского городского поселения на 01.01.2020г. составила 6678 чел. </a:t>
            </a:r>
          </a:p>
          <a:p>
            <a:r>
              <a:rPr lang="ru-RU" sz="1200" kern="1200" dirty="0">
                <a:solidFill>
                  <a:schemeClr val="tx1"/>
                </a:solidFill>
                <a:effectLst/>
                <a:latin typeface="+mn-lt"/>
                <a:ea typeface="+mn-ea"/>
                <a:cs typeface="+mn-cs"/>
              </a:rPr>
              <a:t>Показатели</a:t>
            </a:r>
            <a:r>
              <a:rPr lang="ru-RU" sz="1200" kern="1200" baseline="0" dirty="0">
                <a:solidFill>
                  <a:schemeClr val="tx1"/>
                </a:solidFill>
                <a:effectLst/>
                <a:latin typeface="+mn-lt"/>
                <a:ea typeface="+mn-ea"/>
                <a:cs typeface="+mn-cs"/>
              </a:rPr>
              <a:t> рынка труда выглядят следующим образом:</a:t>
            </a:r>
          </a:p>
          <a:p>
            <a:pPr marL="171450" indent="-171450">
              <a:buFontTx/>
              <a:buChar char="-"/>
            </a:pPr>
            <a:r>
              <a:rPr lang="ru-RU" sz="1200" kern="1200" baseline="0" dirty="0">
                <a:solidFill>
                  <a:schemeClr val="tx1"/>
                </a:solidFill>
                <a:effectLst/>
                <a:latin typeface="+mn-lt"/>
                <a:ea typeface="+mn-ea"/>
                <a:cs typeface="+mn-cs"/>
              </a:rPr>
              <a:t>по сравнению с 2018 годом </a:t>
            </a:r>
            <a:r>
              <a:rPr lang="ru-RU" sz="1200" b="0" i="0" kern="1200" dirty="0">
                <a:solidFill>
                  <a:schemeClr val="tx1"/>
                </a:solidFill>
                <a:effectLst/>
                <a:latin typeface="+mn-lt"/>
                <a:ea typeface="+mn-ea"/>
                <a:cs typeface="+mn-cs"/>
              </a:rPr>
              <a:t> численность официально зарегистрированных безработных возросла</a:t>
            </a:r>
            <a:r>
              <a:rPr lang="ru-RU" sz="1200" b="0" i="0" kern="1200" baseline="0" dirty="0">
                <a:solidFill>
                  <a:schemeClr val="tx1"/>
                </a:solidFill>
                <a:effectLst/>
                <a:latin typeface="+mn-lt"/>
                <a:ea typeface="+mn-ea"/>
                <a:cs typeface="+mn-cs"/>
              </a:rPr>
              <a:t> более чем на 13% и составила 51 чел..</a:t>
            </a:r>
          </a:p>
          <a:p>
            <a:pPr marL="171450" indent="-171450">
              <a:buFontTx/>
              <a:buChar char="-"/>
            </a:pPr>
            <a:r>
              <a:rPr lang="ru-RU" sz="1200" kern="1200" dirty="0">
                <a:solidFill>
                  <a:schemeClr val="tx1"/>
                </a:solidFill>
                <a:latin typeface="+mn-lt"/>
                <a:ea typeface="+mn-ea"/>
                <a:cs typeface="+mn-cs"/>
              </a:rPr>
              <a:t>уровень регистрируемой безработицы составил 1,0 %</a:t>
            </a:r>
            <a:endParaRPr lang="ru-RU" sz="1200" b="0" i="0" kern="1200" baseline="0" dirty="0">
              <a:solidFill>
                <a:schemeClr val="tx1"/>
              </a:solidFill>
              <a:effectLst/>
              <a:latin typeface="+mn-lt"/>
              <a:ea typeface="+mn-ea"/>
              <a:cs typeface="+mn-cs"/>
            </a:endParaRPr>
          </a:p>
          <a:p>
            <a:pPr marL="171450" indent="-171450">
              <a:buFontTx/>
              <a:buChar char="-"/>
            </a:pPr>
            <a:r>
              <a:rPr lang="ru-RU" sz="1200" b="0" i="0" kern="1200" dirty="0">
                <a:solidFill>
                  <a:schemeClr val="tx1"/>
                </a:solidFill>
                <a:effectLst/>
                <a:latin typeface="+mn-lt"/>
                <a:ea typeface="+mn-ea"/>
                <a:cs typeface="+mn-cs"/>
              </a:rPr>
              <a:t>количество вакансий, заявленных работодателями в органы службы занятости, увеличилось и составило</a:t>
            </a:r>
            <a:r>
              <a:rPr lang="ru-RU" sz="1200" b="0" i="0" kern="1200" baseline="0" dirty="0">
                <a:solidFill>
                  <a:schemeClr val="tx1"/>
                </a:solidFill>
                <a:effectLst/>
                <a:latin typeface="+mn-lt"/>
                <a:ea typeface="+mn-ea"/>
                <a:cs typeface="+mn-cs"/>
              </a:rPr>
              <a:t> 132 человека</a:t>
            </a:r>
          </a:p>
          <a:p>
            <a:pPr marL="171450" indent="-171450">
              <a:buFontTx/>
              <a:buChar char="-"/>
            </a:pPr>
            <a:r>
              <a:rPr lang="ru-RU" sz="1200" kern="1200" dirty="0">
                <a:solidFill>
                  <a:schemeClr val="tx1"/>
                </a:solidFill>
                <a:latin typeface="+mn-lt"/>
                <a:ea typeface="+mn-ea"/>
                <a:cs typeface="+mn-cs"/>
              </a:rPr>
              <a:t>Количество обратившихся в органы службы занятости в поиске подходящей работы за 2019 год составило 132 человека</a:t>
            </a:r>
            <a:endParaRPr lang="ru-RU" sz="1200" b="0" i="0" kern="1200" baseline="0" dirty="0">
              <a:solidFill>
                <a:schemeClr val="tx1"/>
              </a:solidFill>
              <a:effectLst/>
              <a:latin typeface="+mn-lt"/>
              <a:ea typeface="+mn-ea"/>
              <a:cs typeface="+mn-cs"/>
            </a:endParaRPr>
          </a:p>
          <a:p>
            <a:pPr marL="0" indent="0">
              <a:buFontTx/>
              <a:buNone/>
            </a:pPr>
            <a:r>
              <a:rPr lang="ru-RU" sz="1200" kern="1200" dirty="0">
                <a:solidFill>
                  <a:schemeClr val="tx1"/>
                </a:solidFill>
                <a:effectLst/>
                <a:latin typeface="+mn-lt"/>
                <a:ea typeface="+mn-ea"/>
                <a:cs typeface="+mn-cs"/>
              </a:rPr>
              <a:t>Среднемесячная заработная плата по предприятиям, организациям, учреждениям в Наволокском городском поселении на 01 января 2020 года сложилась в размере 21979 руб., с ростом к уровню прошлого года почти на 6%.</a:t>
            </a:r>
            <a:endParaRPr lang="ru-RU" sz="1200" b="0" i="0" kern="1200" baseline="0" dirty="0">
              <a:solidFill>
                <a:schemeClr val="tx1"/>
              </a:solidFill>
              <a:effectLst/>
              <a:latin typeface="+mn-lt"/>
              <a:ea typeface="+mn-ea"/>
              <a:cs typeface="+mn-cs"/>
            </a:endParaRPr>
          </a:p>
          <a:p>
            <a:pPr marL="171450" indent="-171450">
              <a:buFontTx/>
              <a:buChar cha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7D6C706A-090D-4FF6-93E4-BC955F9C69FD}" type="slidenum">
              <a:rPr lang="ru-RU" smtClean="0"/>
              <a:pPr/>
              <a:t>9</a:t>
            </a:fld>
            <a:endParaRPr lang="ru-RU"/>
          </a:p>
        </p:txBody>
      </p:sp>
    </p:spTree>
    <p:extLst>
      <p:ext uri="{BB962C8B-B14F-4D97-AF65-F5344CB8AC3E}">
        <p14:creationId xmlns="" xmlns:p14="http://schemas.microsoft.com/office/powerpoint/2010/main" val="2727407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pPr/>
              <a:t>3/17/2020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291981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pPr/>
              <a:t>3/17/2020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181811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pPr/>
              <a:t>3/17/2020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96291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8DCCD61-643D-44A5-A450-3A42A50CBC1E}"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12968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8DCCD61-643D-44A5-A450-3A42A50CBC1E}"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298703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17923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396285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accent5">
                    <a:lumMod val="50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
        <p:nvSpPr>
          <p:cNvPr id="4" name="Content Placeholder 2"/>
          <p:cNvSpPr>
            <a:spLocks noGrp="1"/>
          </p:cNvSpPr>
          <p:nvPr>
            <p:ph idx="10"/>
          </p:nvPr>
        </p:nvSpPr>
        <p:spPr>
          <a:xfrm>
            <a:off x="467544" y="2161455"/>
            <a:ext cx="8229600" cy="3600400"/>
          </a:xfrm>
          <a:prstGeom prst="rect">
            <a:avLst/>
          </a:prstGeom>
        </p:spPr>
        <p:txBody>
          <a:bodyPr lIns="396000" anchor="t"/>
          <a:lstStyle>
            <a:lvl1pPr marL="0" indent="0">
              <a:buNone/>
              <a:defRPr sz="14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Tree>
    <p:extLst>
      <p:ext uri="{BB962C8B-B14F-4D97-AF65-F5344CB8AC3E}">
        <p14:creationId xmlns="" xmlns:p14="http://schemas.microsoft.com/office/powerpoint/2010/main" val="3694015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8" name="Нижний колонтитул 7"/>
          <p:cNvSpPr>
            <a:spLocks noGrp="1"/>
          </p:cNvSpPr>
          <p:nvPr>
            <p:ph type="ftr" sz="quarter" idx="11"/>
          </p:nvPr>
        </p:nvSpPr>
        <p:spPr/>
        <p:txBody>
          <a:bodyPr/>
          <a:lstStyle/>
          <a:p>
            <a:pPr>
              <a:defRPr/>
            </a:pPr>
            <a:endParaRPr lang="fr-FR"/>
          </a:p>
        </p:txBody>
      </p:sp>
      <p:sp>
        <p:nvSpPr>
          <p:cNvPr id="9" name="Номер слайда 8"/>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4" name="Нижний колонтитул 3"/>
          <p:cNvSpPr>
            <a:spLocks noGrp="1"/>
          </p:cNvSpPr>
          <p:nvPr>
            <p:ph type="ftr" sz="quarter" idx="11"/>
          </p:nvPr>
        </p:nvSpPr>
        <p:spPr/>
        <p:txBody>
          <a:bodyPr/>
          <a:lstStyle/>
          <a:p>
            <a:pPr>
              <a:defRPr/>
            </a:pPr>
            <a:endParaRPr lang="fr-FR"/>
          </a:p>
        </p:txBody>
      </p:sp>
      <p:sp>
        <p:nvSpPr>
          <p:cNvPr id="5" name="Номер слайда 4"/>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3" name="Нижний колонтитул 2"/>
          <p:cNvSpPr>
            <a:spLocks noGrp="1"/>
          </p:cNvSpPr>
          <p:nvPr>
            <p:ph type="ftr" sz="quarter" idx="11"/>
          </p:nvPr>
        </p:nvSpPr>
        <p:spPr/>
        <p:txBody>
          <a:bodyPr/>
          <a:lstStyle/>
          <a:p>
            <a:pPr>
              <a:defRPr/>
            </a:pPr>
            <a:endParaRPr lang="fr-FR"/>
          </a:p>
        </p:txBody>
      </p:sp>
      <p:sp>
        <p:nvSpPr>
          <p:cNvPr id="4" name="Номер слайда 3"/>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accent5">
                    <a:lumMod val="50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ru-RU" altLang="ko-KR"/>
              <a:t>Образец текста</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accent5">
                    <a:lumMod val="50000"/>
                  </a:schemeClr>
                </a:solidFill>
              </a:defRPr>
            </a:lvl1pPr>
          </a:lstStyle>
          <a:p>
            <a:pPr lvl="0"/>
            <a:r>
              <a:rPr lang="ru-RU" altLang="ko-KR"/>
              <a:t>Образец текста</a:t>
            </a:r>
          </a:p>
        </p:txBody>
      </p:sp>
    </p:spTree>
    <p:extLst>
      <p:ext uri="{BB962C8B-B14F-4D97-AF65-F5344CB8AC3E}">
        <p14:creationId xmlns="" xmlns:p14="http://schemas.microsoft.com/office/powerpoint/2010/main" val="2326818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C316A5-21F1-458B-B6F2-7D01BD78A7F6}" type="datetimeFigureOut">
              <a:rPr lang="ru-RU" smtClean="0"/>
              <a:pPr/>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028A62-B8EA-4553-9655-8BFC318BDB96}" type="slidenum">
              <a:rPr lang="ru-RU" smtClean="0"/>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26087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Титульный слайд">
    <p:spTree>
      <p:nvGrpSpPr>
        <p:cNvPr id="1" name=""/>
        <p:cNvGrpSpPr/>
        <p:nvPr/>
      </p:nvGrpSpPr>
      <p:grpSpPr>
        <a:xfrm>
          <a:off x="0" y="0"/>
          <a:ext cx="0" cy="0"/>
          <a:chOff x="0" y="0"/>
          <a:chExt cx="0" cy="0"/>
        </a:xfrm>
      </p:grpSpPr>
      <p:sp>
        <p:nvSpPr>
          <p:cNvPr id="29" name="Заголовок 28"/>
          <p:cNvSpPr>
            <a:spLocks noGrp="1"/>
          </p:cNvSpPr>
          <p:nvPr>
            <p:ph type="ctrTitle"/>
          </p:nvPr>
        </p:nvSpPr>
        <p:spPr>
          <a:xfrm>
            <a:off x="381000" y="4853411"/>
            <a:ext cx="8458200" cy="1222375"/>
          </a:xfrm>
          <a:prstGeom prst="rect">
            <a:avLst/>
          </a:prstGeo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a:prstGeom prst="rect">
            <a:avLst/>
          </a:prstGeo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a:xfrm>
            <a:off x="6477000" y="76200"/>
            <a:ext cx="2514600" cy="288925"/>
          </a:xfrm>
          <a:prstGeom prst="rect">
            <a:avLst/>
          </a:prstGeom>
        </p:spPr>
        <p:txBody>
          <a:bodyPr/>
          <a:lstStyle/>
          <a:p>
            <a:fld id="{E24BCE69-5C8C-4079-81F1-DDD511306B2B}" type="datetimeFigureOut">
              <a:rPr lang="ru-RU" smtClean="0"/>
              <a:pPr/>
              <a:t>17.03.2020</a:t>
            </a:fld>
            <a:endParaRPr lang="ru-RU"/>
          </a:p>
        </p:txBody>
      </p:sp>
      <p:sp>
        <p:nvSpPr>
          <p:cNvPr id="2" name="Нижний колонтитул 1"/>
          <p:cNvSpPr>
            <a:spLocks noGrp="1"/>
          </p:cNvSpPr>
          <p:nvPr>
            <p:ph type="ftr" sz="quarter" idx="11"/>
          </p:nvPr>
        </p:nvSpPr>
        <p:spPr>
          <a:xfrm>
            <a:off x="3124200" y="76200"/>
            <a:ext cx="3352800" cy="288925"/>
          </a:xfrm>
          <a:prstGeom prst="rect">
            <a:avLst/>
          </a:prstGeom>
        </p:spPr>
        <p:txBody>
          <a:bodyPr/>
          <a:lstStyle/>
          <a:p>
            <a:endParaRPr lang="ru-RU"/>
          </a:p>
        </p:txBody>
      </p:sp>
      <p:sp>
        <p:nvSpPr>
          <p:cNvPr id="15" name="Номер слайда 14"/>
          <p:cNvSpPr>
            <a:spLocks noGrp="1"/>
          </p:cNvSpPr>
          <p:nvPr>
            <p:ph type="sldNum" sz="quarter" idx="12"/>
          </p:nvPr>
        </p:nvSpPr>
        <p:spPr>
          <a:xfrm>
            <a:off x="8229600" y="6473952"/>
            <a:ext cx="758952" cy="246888"/>
          </a:xfrm>
          <a:prstGeom prst="rect">
            <a:avLst/>
          </a:prstGeom>
        </p:spPr>
        <p:txBody>
          <a:bodyPr/>
          <a:lstStyle/>
          <a:p>
            <a:fld id="{80D0DBA6-B8D7-4580-9398-3C1CF9E20F84}"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3844265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2159550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7"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86150" y="1825625"/>
            <a:ext cx="2900363"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2349083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8" name="Нижний колонтитул 7"/>
          <p:cNvSpPr>
            <a:spLocks noGrp="1"/>
          </p:cNvSpPr>
          <p:nvPr>
            <p:ph type="ftr" sz="quarter" idx="11"/>
          </p:nvPr>
        </p:nvSpPr>
        <p:spPr/>
        <p:txBody>
          <a:bodyPr/>
          <a:lstStyle/>
          <a:p>
            <a:pPr>
              <a:defRPr/>
            </a:pPr>
            <a:endParaRPr lang="fr-FR"/>
          </a:p>
        </p:txBody>
      </p:sp>
      <p:sp>
        <p:nvSpPr>
          <p:cNvPr id="9" name="Номер слайда 8"/>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2286000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4" name="Нижний колонтитул 3"/>
          <p:cNvSpPr>
            <a:spLocks noGrp="1"/>
          </p:cNvSpPr>
          <p:nvPr>
            <p:ph type="ftr" sz="quarter" idx="11"/>
          </p:nvPr>
        </p:nvSpPr>
        <p:spPr/>
        <p:txBody>
          <a:bodyPr/>
          <a:lstStyle/>
          <a:p>
            <a:pPr>
              <a:defRPr/>
            </a:pPr>
            <a:endParaRPr lang="fr-FR"/>
          </a:p>
        </p:txBody>
      </p:sp>
      <p:sp>
        <p:nvSpPr>
          <p:cNvPr id="5" name="Номер слайда 4"/>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1304350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3" name="Нижний колонтитул 2"/>
          <p:cNvSpPr>
            <a:spLocks noGrp="1"/>
          </p:cNvSpPr>
          <p:nvPr>
            <p:ph type="ftr" sz="quarter" idx="11"/>
          </p:nvPr>
        </p:nvSpPr>
        <p:spPr/>
        <p:txBody>
          <a:bodyPr/>
          <a:lstStyle/>
          <a:p>
            <a:pPr>
              <a:defRPr/>
            </a:pPr>
            <a:endParaRPr lang="fr-FR"/>
          </a:p>
        </p:txBody>
      </p:sp>
      <p:sp>
        <p:nvSpPr>
          <p:cNvPr id="4" name="Номер слайда 3"/>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2374920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2691012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6" name="Нижний колонтитул 5"/>
          <p:cNvSpPr>
            <a:spLocks noGrp="1"/>
          </p:cNvSpPr>
          <p:nvPr>
            <p:ph type="ftr" sz="quarter" idx="11"/>
          </p:nvPr>
        </p:nvSpPr>
        <p:spPr/>
        <p:txBody>
          <a:bodyPr/>
          <a:lstStyle/>
          <a:p>
            <a:pPr>
              <a:defRPr/>
            </a:pPr>
            <a:endParaRPr lang="fr-FR"/>
          </a:p>
        </p:txBody>
      </p:sp>
      <p:sp>
        <p:nvSpPr>
          <p:cNvPr id="7" name="Номер слайда 6"/>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934140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35800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fld id="{086C06E1-3F0D-492B-BDC6-BA325C6112D4}" type="datetimeFigureOut">
              <a:rPr lang="fr-FR" smtClean="0"/>
              <a:pPr>
                <a:defRPr/>
              </a:pPr>
              <a:t>17/03/2020</a:t>
            </a:fld>
            <a:endParaRPr lang="fr-FR"/>
          </a:p>
        </p:txBody>
      </p:sp>
      <p:sp>
        <p:nvSpPr>
          <p:cNvPr id="5" name="Нижний колонтитул 4"/>
          <p:cNvSpPr>
            <a:spLocks noGrp="1"/>
          </p:cNvSpPr>
          <p:nvPr>
            <p:ph type="ftr" sz="quarter" idx="11"/>
          </p:nvPr>
        </p:nvSpPr>
        <p:spPr/>
        <p:txBody>
          <a:bodyPr/>
          <a:lstStyle/>
          <a:p>
            <a:pPr>
              <a:defRPr/>
            </a:pPr>
            <a:endParaRPr lang="fr-FR"/>
          </a:p>
        </p:txBody>
      </p:sp>
      <p:sp>
        <p:nvSpPr>
          <p:cNvPr id="6" name="Номер слайда 5"/>
          <p:cNvSpPr>
            <a:spLocks noGrp="1"/>
          </p:cNvSpPr>
          <p:nvPr>
            <p:ph type="sldNum" sz="quarter" idx="12"/>
          </p:nvPr>
        </p:nvSpPr>
        <p:spPr/>
        <p:txBody>
          <a:bodyPr/>
          <a:lstStyle/>
          <a:p>
            <a:pPr>
              <a:defRPr/>
            </a:pPr>
            <a:fld id="{D1F02429-219A-4177-ACE7-6913FB4F4EB1}" type="slidenum">
              <a:rPr lang="fr-FR" smtClean="0"/>
              <a:pPr>
                <a:defRPr/>
              </a:pPr>
              <a:t>‹#›</a:t>
            </a:fld>
            <a:endParaRPr lang="fr-FR"/>
          </a:p>
        </p:txBody>
      </p:sp>
    </p:spTree>
    <p:extLst>
      <p:ext uri="{BB962C8B-B14F-4D97-AF65-F5344CB8AC3E}">
        <p14:creationId xmlns="" xmlns:p14="http://schemas.microsoft.com/office/powerpoint/2010/main" val="122707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304800" y="457200"/>
            <a:ext cx="8686800" cy="838200"/>
          </a:xfrm>
          <a:prstGeom prst="rect">
            <a:avLst/>
          </a:prstGeom>
        </p:spPr>
        <p:txBody>
          <a:bodyPr/>
          <a:lstStyle/>
          <a:p>
            <a:r>
              <a:rPr kumimoji="0" lang="ru-RU"/>
              <a:t>Образец заголовка</a:t>
            </a:r>
            <a:endParaRPr kumimoji="0" lang="en-US"/>
          </a:p>
        </p:txBody>
      </p:sp>
      <p:sp>
        <p:nvSpPr>
          <p:cNvPr id="27" name="Содержимое 26"/>
          <p:cNvSpPr>
            <a:spLocks noGrp="1"/>
          </p:cNvSpPr>
          <p:nvPr>
            <p:ph idx="1"/>
          </p:nvPr>
        </p:nvSpPr>
        <p:spPr>
          <a:xfrm>
            <a:off x="304800" y="1554162"/>
            <a:ext cx="8686800" cy="4525963"/>
          </a:xfrm>
          <a:prstGeom prst="rect">
            <a:avLst/>
          </a:prstGeo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a:xfrm>
            <a:off x="6477000" y="76200"/>
            <a:ext cx="2514600" cy="288925"/>
          </a:xfrm>
          <a:prstGeom prst="rect">
            <a:avLst/>
          </a:prstGeom>
        </p:spPr>
        <p:txBody>
          <a:bodyPr/>
          <a:lstStyle/>
          <a:p>
            <a:fld id="{E24BCE69-5C8C-4079-81F1-DDD511306B2B}" type="datetimeFigureOut">
              <a:rPr lang="ru-RU" smtClean="0"/>
              <a:pPr/>
              <a:t>17.03.2020</a:t>
            </a:fld>
            <a:endParaRPr lang="ru-RU"/>
          </a:p>
        </p:txBody>
      </p:sp>
      <p:sp>
        <p:nvSpPr>
          <p:cNvPr id="19" name="Нижний колонтитул 18"/>
          <p:cNvSpPr>
            <a:spLocks noGrp="1"/>
          </p:cNvSpPr>
          <p:nvPr>
            <p:ph type="ftr" sz="quarter" idx="11"/>
          </p:nvPr>
        </p:nvSpPr>
        <p:spPr>
          <a:xfrm>
            <a:off x="3581400" y="76200"/>
            <a:ext cx="2895600" cy="288925"/>
          </a:xfrm>
          <a:prstGeom prst="rect">
            <a:avLst/>
          </a:prstGeom>
        </p:spPr>
        <p:txBody>
          <a:bodyPr/>
          <a:lstStyle/>
          <a:p>
            <a:endParaRPr lang="ru-RU"/>
          </a:p>
        </p:txBody>
      </p:sp>
      <p:sp>
        <p:nvSpPr>
          <p:cNvPr id="16" name="Номер слайда 15"/>
          <p:cNvSpPr>
            <a:spLocks noGrp="1"/>
          </p:cNvSpPr>
          <p:nvPr>
            <p:ph type="sldNum" sz="quarter" idx="12"/>
          </p:nvPr>
        </p:nvSpPr>
        <p:spPr>
          <a:xfrm>
            <a:off x="8229600" y="6473952"/>
            <a:ext cx="758952" cy="246888"/>
          </a:xfrm>
          <a:prstGeom prst="rect">
            <a:avLst/>
          </a:prstGeom>
        </p:spPr>
        <p:txBody>
          <a:bodyPr/>
          <a:lstStyle/>
          <a:p>
            <a:fld id="{80D0DBA6-B8D7-4580-9398-3C1CF9E20F8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165608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92428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8DCCD61-643D-44A5-A450-3A42A50CBC1E}"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327793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778790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pPr/>
              <a:t>3/17/2020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pPr/>
              <a:t>‹#›</a:t>
            </a:fld>
            <a:endParaRPr lang="en-US"/>
          </a:p>
        </p:txBody>
      </p:sp>
    </p:spTree>
    <p:extLst>
      <p:ext uri="{BB962C8B-B14F-4D97-AF65-F5344CB8AC3E}">
        <p14:creationId xmlns=""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694D4-BA80-4740-BB12-92DF5AFA6863}" type="datetimeFigureOut">
              <a:rPr lang="ru-RU" smtClean="0"/>
              <a:pPr/>
              <a:t>17.03.2020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15F99-6EB7-48CE-963F-FAA5C0BD47AF}" type="slidenum">
              <a:rPr lang="ru-RU" smtClean="0"/>
              <a:pPr/>
              <a:t>‹#›</a:t>
            </a:fld>
            <a:endParaRPr lang="ru-RU"/>
          </a:p>
        </p:txBody>
      </p:sp>
      <p:pic>
        <p:nvPicPr>
          <p:cNvPr id="12" name="Рисунок 11" descr="245.jpg"/>
          <p:cNvPicPr>
            <a:picLocks noChangeAspect="1"/>
          </p:cNvPicPr>
          <p:nvPr/>
        </p:nvPicPr>
        <p:blipFill>
          <a:blip r:embed="rId13"/>
          <a:stretch>
            <a:fillRect/>
          </a:stretch>
        </p:blipFill>
        <p:spPr>
          <a:xfrm>
            <a:off x="0" y="0"/>
            <a:ext cx="9144000" cy="6875275"/>
          </a:xfrm>
          <a:prstGeom prst="rect">
            <a:avLst/>
          </a:prstGeom>
        </p:spPr>
      </p:pic>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316A5-21F1-458B-B6F2-7D01BD78A7F6}" type="datetimeFigureOut">
              <a:rPr lang="ru-RU" smtClean="0"/>
              <a:pPr/>
              <a:t>17.03.2020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28A62-B8EA-4553-9655-8BFC318BDB96}" type="slidenum">
              <a:rPr lang="ru-RU" smtClean="0"/>
              <a:pPr/>
              <a:t>‹#›</a:t>
            </a:fld>
            <a:endParaRPr lang="ru-RU"/>
          </a:p>
        </p:txBody>
      </p:sp>
      <p:pic>
        <p:nvPicPr>
          <p:cNvPr id="12" name="Рисунок 11" descr="6.jpg"/>
          <p:cNvPicPr>
            <a:picLocks noChangeAspect="1"/>
          </p:cNvPicPr>
          <p:nvPr/>
        </p:nvPicPr>
        <p:blipFill>
          <a:blip r:embed="rId13"/>
          <a:stretch>
            <a:fillRect/>
          </a:stretch>
        </p:blipFill>
        <p:spPr>
          <a:xfrm>
            <a:off x="0" y="0"/>
            <a:ext cx="9144000" cy="6875275"/>
          </a:xfrm>
          <a:prstGeom prst="rect">
            <a:avLst/>
          </a:prstGeom>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pPr/>
              <a:t>17.03.2020</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pPr/>
              <a:t>‹#›</a:t>
            </a:fld>
            <a:endParaRPr lang="ru-RU"/>
          </a:p>
        </p:txBody>
      </p:sp>
      <p:pic>
        <p:nvPicPr>
          <p:cNvPr id="11" name="Рисунок 10"/>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9971805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Data" Target="../diagrams/data3.xml"/><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diagramData" Target="../diagrams/data10.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diagramColors" Target="../diagrams/colors10.xml"/><Relationship Id="rId11" Type="http://schemas.openxmlformats.org/officeDocument/2006/relationships/image" Target="../media/image37.png"/><Relationship Id="rId5" Type="http://schemas.openxmlformats.org/officeDocument/2006/relationships/diagramQuickStyle" Target="../diagrams/quickStyle10.xml"/><Relationship Id="rId10" Type="http://schemas.openxmlformats.org/officeDocument/2006/relationships/image" Target="../media/image36.png"/><Relationship Id="rId4" Type="http://schemas.openxmlformats.org/officeDocument/2006/relationships/diagramLayout" Target="../diagrams/layout10.xml"/><Relationship Id="rId9" Type="http://schemas.openxmlformats.org/officeDocument/2006/relationships/image" Target="../media/image35.png"/><Relationship Id="rId14" Type="http://schemas.microsoft.com/office/2007/relationships/diagramDrawing" Target="../diagrams/drawing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Data" Target="../diagrams/data11.xml"/><Relationship Id="rId7" Type="http://schemas.openxmlformats.org/officeDocument/2006/relationships/diagramData" Target="../diagrams/data12.xml"/><Relationship Id="rId12"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Colors" Target="../diagrams/colors11.xml"/><Relationship Id="rId11" Type="http://schemas.microsoft.com/office/2007/relationships/diagramDrawing" Target="../diagrams/drawing11.xml"/><Relationship Id="rId5" Type="http://schemas.openxmlformats.org/officeDocument/2006/relationships/diagramQuickStyle" Target="../diagrams/quickStyle11.xml"/><Relationship Id="rId10" Type="http://schemas.openxmlformats.org/officeDocument/2006/relationships/diagramColors" Target="../diagrams/colors12.xml"/><Relationship Id="rId4" Type="http://schemas.openxmlformats.org/officeDocument/2006/relationships/diagramLayout" Target="../diagrams/layout11.xml"/><Relationship Id="rId9"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40.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6" name="Заголовок 1"/>
          <p:cNvSpPr txBox="1">
            <a:spLocks/>
          </p:cNvSpPr>
          <p:nvPr/>
        </p:nvSpPr>
        <p:spPr>
          <a:xfrm>
            <a:off x="428596" y="1928802"/>
            <a:ext cx="8458200" cy="1222375"/>
          </a:xfrm>
          <a:prstGeom prst="rect">
            <a:avLst/>
          </a:prstGeom>
        </p:spPr>
        <p:txBody>
          <a:bodyPr vert="horz" lIns="91440" tIns="45720" rIns="91440" bIns="45720" rtlCol="0" anchor="b">
            <a:normAutofit fontScale="90000" lnSpcReduction="10000"/>
          </a:bodyPr>
          <a:lstStyle/>
          <a:p>
            <a:pPr marL="0" marR="0" lvl="0" indent="0" algn="r" defTabSz="685800" rtl="0" eaLnBrk="1" fontAlgn="auto" latinLnBrk="0" hangingPunct="1">
              <a:lnSpc>
                <a:spcPct val="90000"/>
              </a:lnSpc>
              <a:spcBef>
                <a:spcPct val="0"/>
              </a:spcBef>
              <a:spcAft>
                <a:spcPts val="0"/>
              </a:spcAft>
              <a:buClrTx/>
              <a:buSzTx/>
              <a:buFontTx/>
              <a:buNone/>
              <a:tabLst/>
              <a:defRPr/>
            </a:pP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ГЛАВЫ НАВОЛОКСКОГО ГОРОДСКОГО </a:t>
            </a:r>
            <a:b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b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ПОСЕЛЕНИЯ </a:t>
            </a:r>
            <a:r>
              <a:rPr kumimoji="0" lang="ru-RU" sz="45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
            </a:r>
            <a:br>
              <a:rPr kumimoji="0" lang="ru-RU" sz="45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br>
            <a:r>
              <a:rPr kumimoji="0" lang="ru-RU" sz="3100" b="1" i="0" u="none" strike="noStrike" kern="1200" cap="none" spc="0" normalizeH="0" baseline="0" noProof="0" dirty="0">
                <a:ln>
                  <a:noFill/>
                </a:ln>
                <a:solidFill>
                  <a:schemeClr val="accent1">
                    <a:lumMod val="50000"/>
                  </a:schemeClr>
                </a:solidFill>
                <a:effectLst/>
                <a:uLnTx/>
                <a:uFillTx/>
                <a:latin typeface="Times New Roman" pitchFamily="18" charset="0"/>
                <a:ea typeface="+mj-ea"/>
                <a:cs typeface="Times New Roman" pitchFamily="18" charset="0"/>
              </a:rPr>
              <a:t>ЗА 2019 ГОД</a:t>
            </a:r>
          </a:p>
        </p:txBody>
      </p:sp>
      <p:sp>
        <p:nvSpPr>
          <p:cNvPr id="8" name="Подзаголовок 2"/>
          <p:cNvSpPr txBox="1">
            <a:spLocks/>
          </p:cNvSpPr>
          <p:nvPr/>
        </p:nvSpPr>
        <p:spPr>
          <a:xfrm>
            <a:off x="285720" y="1214422"/>
            <a:ext cx="8458200" cy="914400"/>
          </a:xfrm>
          <a:prstGeom prst="rect">
            <a:avLst/>
          </a:prstGeom>
        </p:spPr>
        <p:txBody>
          <a:bodyPr vert="horz" lIns="91440" tIns="45720" rIns="91440" bIns="45720" rtlCol="0">
            <a:norm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ru-RU" sz="4000" b="1" i="0" u="none" strike="noStrike" kern="1200" cap="none" spc="0" normalizeH="0" baseline="0" noProof="0" dirty="0">
                <a:ln>
                  <a:noFill/>
                </a:ln>
                <a:solidFill>
                  <a:schemeClr val="accent1">
                    <a:lumMod val="50000"/>
                  </a:schemeClr>
                </a:solidFill>
                <a:effectLst/>
                <a:uLnTx/>
                <a:uFillTx/>
                <a:latin typeface="Times New Roman" pitchFamily="18" charset="0"/>
                <a:ea typeface="+mn-ea"/>
                <a:cs typeface="Times New Roman" pitchFamily="18" charset="0"/>
              </a:rPr>
              <a:t>ОТЧЕТ</a:t>
            </a:r>
          </a:p>
        </p:txBody>
      </p:sp>
    </p:spTree>
    <p:extLst>
      <p:ext uri="{BB962C8B-B14F-4D97-AF65-F5344CB8AC3E}">
        <p14:creationId xmlns="" xmlns:p14="http://schemas.microsoft.com/office/powerpoint/2010/main" val="1693832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малого и среднего предпринимательства</a:t>
            </a:r>
          </a:p>
        </p:txBody>
      </p:sp>
      <p:sp>
        <p:nvSpPr>
          <p:cNvPr id="24" name="TextBox 23"/>
          <p:cNvSpPr txBox="1"/>
          <p:nvPr/>
        </p:nvSpPr>
        <p:spPr>
          <a:xfrm>
            <a:off x="323528" y="1591632"/>
            <a:ext cx="4536504" cy="1477328"/>
          </a:xfrm>
          <a:prstGeom prst="rect">
            <a:avLst/>
          </a:prstGeom>
          <a:noFill/>
        </p:spPr>
        <p:txBody>
          <a:bodyPr wrap="square" rtlCol="0">
            <a:spAutoFit/>
          </a:bodyPr>
          <a:lstStyle/>
          <a:p>
            <a:r>
              <a:rPr lang="ru-RU" b="1" dirty="0">
                <a:solidFill>
                  <a:schemeClr val="accent5">
                    <a:lumMod val="50000"/>
                  </a:schemeClr>
                </a:solidFill>
                <a:latin typeface="Times New Roman" pitchFamily="18" charset="0"/>
                <a:cs typeface="Times New Roman" pitchFamily="18" charset="0"/>
              </a:rPr>
              <a:t>Количество субъектов малого и среднего предпринимательства  - 200 ед., из них: 62 юридических лица и </a:t>
            </a:r>
          </a:p>
          <a:p>
            <a:r>
              <a:rPr lang="ru-RU" b="1" dirty="0">
                <a:solidFill>
                  <a:schemeClr val="accent5">
                    <a:lumMod val="50000"/>
                  </a:schemeClr>
                </a:solidFill>
                <a:latin typeface="Times New Roman" pitchFamily="18" charset="0"/>
                <a:cs typeface="Times New Roman" pitchFamily="18" charset="0"/>
              </a:rPr>
              <a:t>138 индивидуальных предпринимателя</a:t>
            </a:r>
          </a:p>
          <a:p>
            <a:endParaRPr lang="ru-RU" b="1" dirty="0">
              <a:solidFill>
                <a:schemeClr val="accent5">
                  <a:lumMod val="50000"/>
                </a:schemeClr>
              </a:solidFill>
              <a:latin typeface="Times New Roman" pitchFamily="18" charset="0"/>
              <a:cs typeface="Times New Roman" pitchFamily="18" charset="0"/>
            </a:endParaRPr>
          </a:p>
        </p:txBody>
      </p:sp>
      <p:graphicFrame>
        <p:nvGraphicFramePr>
          <p:cNvPr id="25" name="Схема 24"/>
          <p:cNvGraphicFramePr/>
          <p:nvPr>
            <p:extLst>
              <p:ext uri="{D42A27DB-BD31-4B8C-83A1-F6EECF244321}">
                <p14:modId xmlns="" xmlns:p14="http://schemas.microsoft.com/office/powerpoint/2010/main" val="1177597505"/>
              </p:ext>
            </p:extLst>
          </p:nvPr>
        </p:nvGraphicFramePr>
        <p:xfrm>
          <a:off x="5004048" y="1412776"/>
          <a:ext cx="4139952" cy="2232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5"/>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23528" y="3068960"/>
            <a:ext cx="8280920" cy="3285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Прямая соединительная линия 39"/>
          <p:cNvCxnSpPr/>
          <p:nvPr/>
        </p:nvCxnSpPr>
        <p:spPr>
          <a:xfrm rot="5400000">
            <a:off x="4392611" y="2536025"/>
            <a:ext cx="1929620"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flipV="1">
            <a:off x="5357818" y="3500438"/>
            <a:ext cx="18573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5357818" y="3000372"/>
            <a:ext cx="185738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5357818" y="2500306"/>
            <a:ext cx="1857388" cy="1"/>
          </a:xfrm>
          <a:prstGeom prst="line">
            <a:avLst/>
          </a:prstGeom>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28650" y="0"/>
            <a:ext cx="7886700" cy="928671"/>
          </a:xfrm>
        </p:spPr>
        <p:txBody>
          <a:bodyPr>
            <a:normAutofit/>
          </a:bodyPr>
          <a:lstStyle/>
          <a:p>
            <a:pPr algn="r"/>
            <a:r>
              <a:rPr lang="ru-RU" sz="3600" b="1" dirty="0">
                <a:solidFill>
                  <a:schemeClr val="accent2"/>
                </a:solidFill>
                <a:latin typeface="Times New Roman" pitchFamily="18" charset="0"/>
                <a:cs typeface="Times New Roman" pitchFamily="18" charset="0"/>
              </a:rPr>
              <a:t>Финансы</a:t>
            </a:r>
          </a:p>
        </p:txBody>
      </p:sp>
      <p:sp>
        <p:nvSpPr>
          <p:cNvPr id="13" name="Овал 12"/>
          <p:cNvSpPr/>
          <p:nvPr/>
        </p:nvSpPr>
        <p:spPr>
          <a:xfrm>
            <a:off x="214282" y="1142984"/>
            <a:ext cx="3786214" cy="1000132"/>
          </a:xfrm>
          <a:prstGeom prst="ellipse">
            <a:avLst/>
          </a:prstGeom>
        </p:spPr>
        <p:style>
          <a:lnRef idx="1">
            <a:schemeClr val="accent1"/>
          </a:lnRef>
          <a:fillRef idx="2">
            <a:schemeClr val="accent1"/>
          </a:fillRef>
          <a:effectRef idx="1">
            <a:schemeClr val="accent1"/>
          </a:effectRef>
          <a:fontRef idx="minor">
            <a:schemeClr val="dk1"/>
          </a:fontRef>
        </p:style>
        <p:txBody>
          <a:bodyPr lIns="91430" tIns="45715" rIns="91430" bIns="45715" rtlCol="0" anchor="ctr"/>
          <a:lstStyle/>
          <a:p>
            <a:pPr algn="ctr"/>
            <a:r>
              <a:rPr lang="ru-RU" b="1" u="sng" dirty="0">
                <a:solidFill>
                  <a:schemeClr val="accent5">
                    <a:lumMod val="50000"/>
                  </a:schemeClr>
                </a:solidFill>
                <a:latin typeface="Times New Roman" pitchFamily="18" charset="0"/>
                <a:cs typeface="Times New Roman" pitchFamily="18" charset="0"/>
              </a:rPr>
              <a:t>Доходы бюджета</a:t>
            </a:r>
          </a:p>
          <a:p>
            <a:pPr algn="ctr"/>
            <a:r>
              <a:rPr lang="ru-RU" b="1" dirty="0">
                <a:solidFill>
                  <a:schemeClr val="accent5">
                    <a:lumMod val="50000"/>
                  </a:schemeClr>
                </a:solidFill>
                <a:latin typeface="Times New Roman" pitchFamily="18" charset="0"/>
                <a:cs typeface="Times New Roman" pitchFamily="18" charset="0"/>
              </a:rPr>
              <a:t>364 296,4 тыс.руб.</a:t>
            </a:r>
          </a:p>
        </p:txBody>
      </p:sp>
      <p:sp>
        <p:nvSpPr>
          <p:cNvPr id="15" name="Блок-схема: знак завершения 14"/>
          <p:cNvSpPr/>
          <p:nvPr/>
        </p:nvSpPr>
        <p:spPr>
          <a:xfrm>
            <a:off x="214282" y="3071810"/>
            <a:ext cx="3929090" cy="714380"/>
          </a:xfrm>
          <a:prstGeom prst="flowChartTerminator">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t"/>
          <a:lstStyle/>
          <a:p>
            <a:pPr algn="ctr"/>
            <a:r>
              <a:rPr lang="ru-RU" sz="1600" b="1" dirty="0">
                <a:solidFill>
                  <a:schemeClr val="accent5">
                    <a:lumMod val="50000"/>
                  </a:schemeClr>
                </a:solidFill>
                <a:latin typeface="Times New Roman" pitchFamily="18" charset="0"/>
                <a:cs typeface="Times New Roman" pitchFamily="18" charset="0"/>
              </a:rPr>
              <a:t>Налоговые и неналоговые доходы</a:t>
            </a:r>
          </a:p>
          <a:p>
            <a:pPr algn="ctr"/>
            <a:r>
              <a:rPr lang="ru-RU" sz="1600" b="1" dirty="0">
                <a:solidFill>
                  <a:schemeClr val="accent5">
                    <a:lumMod val="50000"/>
                  </a:schemeClr>
                </a:solidFill>
                <a:latin typeface="Times New Roman" pitchFamily="18" charset="0"/>
                <a:cs typeface="Times New Roman" pitchFamily="18" charset="0"/>
              </a:rPr>
              <a:t>65 188,2 тыс.руб.</a:t>
            </a:r>
          </a:p>
          <a:p>
            <a:pPr algn="ctr"/>
            <a:endParaRPr lang="ru-RU" b="1" dirty="0">
              <a:solidFill>
                <a:schemeClr val="accent5">
                  <a:lumMod val="50000"/>
                </a:schemeClr>
              </a:solidFill>
              <a:latin typeface="Times New Roman" pitchFamily="18" charset="0"/>
              <a:cs typeface="Times New Roman" pitchFamily="18" charset="0"/>
            </a:endParaRPr>
          </a:p>
        </p:txBody>
      </p:sp>
      <p:cxnSp>
        <p:nvCxnSpPr>
          <p:cNvPr id="16" name="Прямая со стрелкой 15"/>
          <p:cNvCxnSpPr>
            <a:stCxn id="13" idx="6"/>
            <a:endCxn id="18" idx="1"/>
          </p:cNvCxnSpPr>
          <p:nvPr/>
        </p:nvCxnSpPr>
        <p:spPr>
          <a:xfrm flipV="1">
            <a:off x="4000496" y="1428736"/>
            <a:ext cx="121444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5400000">
            <a:off x="1679555" y="2320917"/>
            <a:ext cx="928694" cy="5730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Блок-схема: знак завершения 17"/>
          <p:cNvSpPr/>
          <p:nvPr/>
        </p:nvSpPr>
        <p:spPr>
          <a:xfrm>
            <a:off x="5214942" y="1071546"/>
            <a:ext cx="3643338" cy="714380"/>
          </a:xfrm>
          <a:prstGeom prst="flowChartTerminator">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t"/>
          <a:lstStyle/>
          <a:p>
            <a:pPr algn="ctr"/>
            <a:r>
              <a:rPr lang="ru-RU" sz="1600" b="1" dirty="0">
                <a:solidFill>
                  <a:schemeClr val="accent5">
                    <a:lumMod val="50000"/>
                  </a:schemeClr>
                </a:solidFill>
                <a:latin typeface="Times New Roman" pitchFamily="18" charset="0"/>
                <a:cs typeface="Times New Roman" pitchFamily="18" charset="0"/>
              </a:rPr>
              <a:t>Безвозмездные поступления</a:t>
            </a:r>
          </a:p>
          <a:p>
            <a:pPr algn="ctr"/>
            <a:r>
              <a:rPr lang="ru-RU" sz="1600" b="1" dirty="0">
                <a:solidFill>
                  <a:schemeClr val="accent5">
                    <a:lumMod val="50000"/>
                  </a:schemeClr>
                </a:solidFill>
                <a:latin typeface="Times New Roman" pitchFamily="18" charset="0"/>
                <a:cs typeface="Times New Roman" pitchFamily="18" charset="0"/>
              </a:rPr>
              <a:t>299 108,2 тыс.руб.</a:t>
            </a:r>
          </a:p>
          <a:p>
            <a:pPr algn="ctr"/>
            <a:endParaRPr lang="ru-RU" b="1" dirty="0">
              <a:solidFill>
                <a:schemeClr val="accent5">
                  <a:lumMod val="50000"/>
                </a:schemeClr>
              </a:solidFill>
              <a:latin typeface="Times New Roman" pitchFamily="18" charset="0"/>
              <a:cs typeface="Times New Roman" pitchFamily="18" charset="0"/>
            </a:endParaRPr>
          </a:p>
        </p:txBody>
      </p:sp>
      <p:sp>
        <p:nvSpPr>
          <p:cNvPr id="34" name="Скругленный прямоугольник 33"/>
          <p:cNvSpPr/>
          <p:nvPr/>
        </p:nvSpPr>
        <p:spPr>
          <a:xfrm>
            <a:off x="5500694" y="2285992"/>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Субсидии – 282 859,2 тыс.руб</a:t>
            </a:r>
            <a:r>
              <a:rPr lang="ru-RU" dirty="0">
                <a:latin typeface="Times New Roman" pitchFamily="18" charset="0"/>
                <a:cs typeface="Times New Roman" pitchFamily="18" charset="0"/>
              </a:rPr>
              <a:t>.</a:t>
            </a:r>
          </a:p>
        </p:txBody>
      </p:sp>
      <p:sp>
        <p:nvSpPr>
          <p:cNvPr id="35" name="Скругленный прямоугольник 34"/>
          <p:cNvSpPr/>
          <p:nvPr/>
        </p:nvSpPr>
        <p:spPr>
          <a:xfrm>
            <a:off x="5500694" y="2714620"/>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Субвенции – 401,0 </a:t>
            </a:r>
            <a:r>
              <a:rPr lang="ru-RU" sz="1400" b="1" dirty="0">
                <a:latin typeface="Times New Roman" pitchFamily="18" charset="0"/>
                <a:cs typeface="Times New Roman" pitchFamily="18" charset="0"/>
              </a:rPr>
              <a:t>тыс.руб.</a:t>
            </a:r>
            <a:endParaRPr lang="ru-RU" sz="1400" dirty="0">
              <a:latin typeface="Times New Roman" pitchFamily="18" charset="0"/>
              <a:cs typeface="Times New Roman" pitchFamily="18" charset="0"/>
            </a:endParaRPr>
          </a:p>
        </p:txBody>
      </p:sp>
      <p:sp>
        <p:nvSpPr>
          <p:cNvPr id="36" name="Скругленный прямоугольник 35"/>
          <p:cNvSpPr/>
          <p:nvPr/>
        </p:nvSpPr>
        <p:spPr>
          <a:xfrm>
            <a:off x="5500694" y="3143248"/>
            <a:ext cx="342902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Межбюджетные трансферты – 1690,5 тыс.руб. </a:t>
            </a:r>
          </a:p>
        </p:txBody>
      </p:sp>
      <p:graphicFrame>
        <p:nvGraphicFramePr>
          <p:cNvPr id="66" name="Диаграмма 65"/>
          <p:cNvGraphicFramePr/>
          <p:nvPr/>
        </p:nvGraphicFramePr>
        <p:xfrm>
          <a:off x="357158" y="4143380"/>
          <a:ext cx="4286280" cy="2593970"/>
        </p:xfrm>
        <a:graphic>
          <a:graphicData uri="http://schemas.openxmlformats.org/drawingml/2006/chart">
            <c:chart xmlns:c="http://schemas.openxmlformats.org/drawingml/2006/chart" xmlns:r="http://schemas.openxmlformats.org/officeDocument/2006/relationships" r:id="rId3"/>
          </a:graphicData>
        </a:graphic>
      </p:graphicFrame>
      <p:sp>
        <p:nvSpPr>
          <p:cNvPr id="23" name="Скругленный прямоугольник 22"/>
          <p:cNvSpPr/>
          <p:nvPr/>
        </p:nvSpPr>
        <p:spPr>
          <a:xfrm>
            <a:off x="5500694" y="1857364"/>
            <a:ext cx="3429024"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latin typeface="Times New Roman" pitchFamily="18" charset="0"/>
                <a:cs typeface="Times New Roman" pitchFamily="18" charset="0"/>
              </a:rPr>
              <a:t>Дотации – 14 157,5 тыс.руб</a:t>
            </a:r>
            <a:r>
              <a:rPr lang="ru-RU" dirty="0">
                <a:latin typeface="Times New Roman" pitchFamily="18" charset="0"/>
                <a:cs typeface="Times New Roman" pitchFamily="18" charset="0"/>
              </a:rPr>
              <a:t>.</a:t>
            </a:r>
          </a:p>
        </p:txBody>
      </p:sp>
      <p:cxnSp>
        <p:nvCxnSpPr>
          <p:cNvPr id="24" name="Прямая со стрелкой 23"/>
          <p:cNvCxnSpPr/>
          <p:nvPr/>
        </p:nvCxnSpPr>
        <p:spPr>
          <a:xfrm>
            <a:off x="4071934" y="3571876"/>
            <a:ext cx="207170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rot="5400000">
            <a:off x="1045343" y="3955261"/>
            <a:ext cx="347666"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2" name="Диаграмма 31"/>
          <p:cNvGraphicFramePr/>
          <p:nvPr/>
        </p:nvGraphicFramePr>
        <p:xfrm>
          <a:off x="4429124" y="4143380"/>
          <a:ext cx="5024430" cy="27146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Диаграмма 19"/>
          <p:cNvGraphicFramePr/>
          <p:nvPr/>
        </p:nvGraphicFramePr>
        <p:xfrm>
          <a:off x="214282" y="1214422"/>
          <a:ext cx="8643998" cy="5286412"/>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6000760" y="214290"/>
            <a:ext cx="3143240" cy="646331"/>
          </a:xfrm>
          <a:prstGeom prst="rect">
            <a:avLst/>
          </a:prstGeom>
        </p:spPr>
        <p:txBody>
          <a:bodyPr wrap="square">
            <a:spAutoFit/>
          </a:bodyPr>
          <a:lstStyle/>
          <a:p>
            <a:pPr algn="ctr"/>
            <a:r>
              <a:rPr lang="ru-RU" sz="3600" b="1" dirty="0">
                <a:solidFill>
                  <a:schemeClr val="accent2"/>
                </a:solidFill>
                <a:latin typeface="Times New Roman" pitchFamily="18" charset="0"/>
                <a:cs typeface="Times New Roman" pitchFamily="18" charset="0"/>
              </a:rPr>
              <a:t>Финансы</a:t>
            </a:r>
            <a:endParaRPr lang="ru-RU" sz="3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300" y="0"/>
            <a:ext cx="7529542" cy="1325563"/>
          </a:xfrm>
        </p:spPr>
        <p:txBody>
          <a:bodyPr>
            <a:normAutofit fontScale="90000"/>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Жилищно-коммунальное хозяйство</a:t>
            </a:r>
          </a:p>
        </p:txBody>
      </p:sp>
      <p:graphicFrame>
        <p:nvGraphicFramePr>
          <p:cNvPr id="3" name="Диаграмма 2"/>
          <p:cNvGraphicFramePr/>
          <p:nvPr/>
        </p:nvGraphicFramePr>
        <p:xfrm>
          <a:off x="428596" y="1357298"/>
          <a:ext cx="8429684" cy="51435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dirty="0">
                <a:solidFill>
                  <a:schemeClr val="accent1">
                    <a:lumMod val="50000"/>
                  </a:schemeClr>
                </a:solidFill>
                <a:latin typeface="Times New Roman" pitchFamily="18" charset="0"/>
                <a:cs typeface="Times New Roman" pitchFamily="18" charset="0"/>
              </a:rPr>
              <a:t>2 141,2 тыс.руб</a:t>
            </a:r>
            <a:r>
              <a:rPr lang="ru-RU" b="1" dirty="0">
                <a:solidFill>
                  <a:schemeClr val="accent1">
                    <a:lumMod val="50000"/>
                  </a:schemeClr>
                </a:solidFill>
                <a:latin typeface="Times New Roman" pitchFamily="18" charset="0"/>
                <a:cs typeface="Times New Roman" pitchFamily="18" charset="0"/>
              </a:rPr>
              <a:t>.</a:t>
            </a:r>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Прямоугольник 6"/>
          <p:cNvSpPr/>
          <p:nvPr/>
        </p:nvSpPr>
        <p:spPr>
          <a:xfrm>
            <a:off x="1142976" y="0"/>
            <a:ext cx="7786742" cy="1200329"/>
          </a:xfrm>
          <a:prstGeom prst="rect">
            <a:avLst/>
          </a:prstGeom>
        </p:spPr>
        <p:txBody>
          <a:bodyPr wrap="square">
            <a:sp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Жилищное хозяйство</a:t>
            </a:r>
            <a:endParaRPr lang="ru-RU"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1 092,4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Коммунальное хозяйство</a:t>
            </a:r>
            <a:endParaRPr lang="ru-RU" sz="3600" dirty="0"/>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357158" y="857232"/>
          <a:ext cx="8786842" cy="6286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23 293,2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357290" y="1285861"/>
          <a:ext cx="7786710" cy="528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23 293,2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142976" y="1071546"/>
          <a:ext cx="8001024"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23 293,2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142976" y="1071546"/>
          <a:ext cx="8001024"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srcRect/>
          <a:stretch>
            <a:fillRect/>
          </a:stretch>
        </p:blipFill>
        <p:spPr bwMode="auto">
          <a:xfrm>
            <a:off x="0" y="1285860"/>
            <a:ext cx="2786050" cy="1714513"/>
          </a:xfrm>
          <a:prstGeom prst="rect">
            <a:avLst/>
          </a:prstGeom>
          <a:noFill/>
          <a:ln w="9525">
            <a:noFill/>
            <a:miter lim="800000"/>
            <a:headEnd/>
            <a:tailEnd/>
          </a:ln>
          <a:effectLst/>
        </p:spPr>
      </p:pic>
      <p:pic>
        <p:nvPicPr>
          <p:cNvPr id="19" name="Picture 3"/>
          <p:cNvPicPr>
            <a:picLocks noChangeAspect="1" noChangeArrowheads="1"/>
          </p:cNvPicPr>
          <p:nvPr/>
        </p:nvPicPr>
        <p:blipFill>
          <a:blip r:embed="rId4" cstate="print"/>
          <a:srcRect/>
          <a:stretch>
            <a:fillRect/>
          </a:stretch>
        </p:blipFill>
        <p:spPr bwMode="auto">
          <a:xfrm>
            <a:off x="0" y="4929198"/>
            <a:ext cx="2786049" cy="1928802"/>
          </a:xfrm>
          <a:prstGeom prst="rect">
            <a:avLst/>
          </a:prstGeom>
          <a:noFill/>
          <a:ln w="9525">
            <a:noFill/>
            <a:miter lim="800000"/>
            <a:headEnd/>
            <a:tailEnd/>
          </a:ln>
          <a:effectLst/>
        </p:spPr>
      </p:pic>
      <p:pic>
        <p:nvPicPr>
          <p:cNvPr id="1034" name="Picture 10"/>
          <p:cNvPicPr>
            <a:picLocks noChangeAspect="1" noChangeArrowheads="1"/>
          </p:cNvPicPr>
          <p:nvPr/>
        </p:nvPicPr>
        <p:blipFill>
          <a:blip r:embed="rId5" cstate="print"/>
          <a:srcRect/>
          <a:stretch>
            <a:fillRect/>
          </a:stretch>
        </p:blipFill>
        <p:spPr bwMode="auto">
          <a:xfrm>
            <a:off x="6429389" y="1785926"/>
            <a:ext cx="2714611" cy="4825975"/>
          </a:xfrm>
          <a:prstGeom prst="rect">
            <a:avLst/>
          </a:prstGeom>
          <a:noFill/>
          <a:ln w="9525">
            <a:noFill/>
            <a:miter lim="800000"/>
            <a:headEnd/>
            <a:tailEnd/>
          </a:ln>
          <a:effectLst/>
        </p:spPr>
      </p:pic>
      <p:sp>
        <p:nvSpPr>
          <p:cNvPr id="5" name="Блок-схема: задержка 4"/>
          <p:cNvSpPr/>
          <p:nvPr/>
        </p:nvSpPr>
        <p:spPr>
          <a:xfrm>
            <a:off x="0" y="1785926"/>
            <a:ext cx="1824534"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23 293,2 тыс.руб.</a:t>
            </a:r>
          </a:p>
        </p:txBody>
      </p:sp>
      <p:sp>
        <p:nvSpPr>
          <p:cNvPr id="8" name="Прямоугольник 7"/>
          <p:cNvSpPr/>
          <p:nvPr/>
        </p:nvSpPr>
        <p:spPr>
          <a:xfrm>
            <a:off x="3214678" y="0"/>
            <a:ext cx="5715040" cy="1200329"/>
          </a:xfrm>
          <a:prstGeom prst="rect">
            <a:avLst/>
          </a:prstGeom>
        </p:spPr>
        <p:txBody>
          <a:bodyPr wrap="square">
            <a:sp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Благоустройство</a:t>
            </a:r>
            <a:endParaRPr lang="ru-RU" sz="36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6357951" y="1285859"/>
            <a:ext cx="2786050" cy="1714513"/>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6357950" y="4929198"/>
            <a:ext cx="2786049" cy="1928802"/>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4857752" y="4929198"/>
            <a:ext cx="1571636" cy="1928802"/>
          </a:xfrm>
          <a:prstGeom prst="rect">
            <a:avLst/>
          </a:prstGeom>
          <a:noFill/>
          <a:ln w="9525">
            <a:noFill/>
            <a:miter lim="800000"/>
            <a:headEnd/>
            <a:tailEnd/>
          </a:ln>
          <a:effectLst/>
        </p:spPr>
      </p:pic>
      <p:sp>
        <p:nvSpPr>
          <p:cNvPr id="12" name="TextBox 11"/>
          <p:cNvSpPr txBox="1"/>
          <p:nvPr/>
        </p:nvSpPr>
        <p:spPr>
          <a:xfrm>
            <a:off x="1857356" y="3143248"/>
            <a:ext cx="4478790" cy="1538883"/>
          </a:xfrm>
          <a:prstGeom prst="rect">
            <a:avLst/>
          </a:prstGeom>
          <a:noFill/>
        </p:spPr>
        <p:txBody>
          <a:bodyPr wrap="none" rtlCol="0">
            <a:spAutoFit/>
          </a:bodyPr>
          <a:lstStyle/>
          <a:p>
            <a:r>
              <a:rPr lang="ru-RU" sz="2000" b="1" u="sng" dirty="0">
                <a:solidFill>
                  <a:schemeClr val="accent5">
                    <a:lumMod val="50000"/>
                  </a:schemeClr>
                </a:solidFill>
                <a:latin typeface="Times New Roman" pitchFamily="18" charset="0"/>
                <a:cs typeface="Times New Roman" pitchFamily="18" charset="0"/>
              </a:rPr>
              <a:t>Детская площадка – 4999,5 тыс.руб</a:t>
            </a:r>
            <a:r>
              <a:rPr lang="ru-RU" sz="2000" b="1" dirty="0">
                <a:solidFill>
                  <a:schemeClr val="accent5">
                    <a:lumMod val="50000"/>
                  </a:schemeClr>
                </a:solidFill>
                <a:latin typeface="Times New Roman" pitchFamily="18" charset="0"/>
                <a:cs typeface="Times New Roman" pitchFamily="18" charset="0"/>
              </a:rPr>
              <a:t>., </a:t>
            </a:r>
          </a:p>
          <a:p>
            <a:r>
              <a:rPr lang="ru-RU" sz="2000" b="1" dirty="0">
                <a:solidFill>
                  <a:schemeClr val="accent5">
                    <a:lumMod val="50000"/>
                  </a:schemeClr>
                </a:solidFill>
                <a:latin typeface="Times New Roman" pitchFamily="18" charset="0"/>
                <a:cs typeface="Times New Roman" pitchFamily="18" charset="0"/>
              </a:rPr>
              <a:t>в том числе:</a:t>
            </a:r>
          </a:p>
          <a:p>
            <a:pPr>
              <a:buFontTx/>
              <a:buChar char="-"/>
            </a:pPr>
            <a:r>
              <a:rPr lang="ru-RU" b="1" dirty="0">
                <a:solidFill>
                  <a:schemeClr val="accent5">
                    <a:lumMod val="50000"/>
                  </a:schemeClr>
                </a:solidFill>
                <a:latin typeface="Times New Roman" pitchFamily="18" charset="0"/>
                <a:cs typeface="Times New Roman" pitchFamily="18" charset="0"/>
              </a:rPr>
              <a:t>4946,9 тыс.руб. – федеральный бюджет;</a:t>
            </a:r>
          </a:p>
          <a:p>
            <a:pPr>
              <a:buFontTx/>
              <a:buChar char="-"/>
            </a:pPr>
            <a:r>
              <a:rPr lang="ru-RU" b="1" dirty="0">
                <a:solidFill>
                  <a:schemeClr val="accent5">
                    <a:lumMod val="50000"/>
                  </a:schemeClr>
                </a:solidFill>
                <a:latin typeface="Times New Roman" pitchFamily="18" charset="0"/>
                <a:cs typeface="Times New Roman" pitchFamily="18" charset="0"/>
              </a:rPr>
              <a:t>50,0 тыс.руб. – областной бюджет;</a:t>
            </a:r>
          </a:p>
          <a:p>
            <a:pPr>
              <a:buFontTx/>
              <a:buChar char="-"/>
            </a:pPr>
            <a:r>
              <a:rPr lang="ru-RU" b="1" dirty="0">
                <a:solidFill>
                  <a:schemeClr val="accent5">
                    <a:lumMod val="50000"/>
                  </a:schemeClr>
                </a:solidFill>
                <a:latin typeface="Times New Roman" pitchFamily="18" charset="0"/>
                <a:cs typeface="Times New Roman" pitchFamily="18" charset="0"/>
              </a:rPr>
              <a:t>2,6 тыс.руб. – бюджет поселение.</a:t>
            </a:r>
          </a:p>
        </p:txBody>
      </p:sp>
      <p:pic>
        <p:nvPicPr>
          <p:cNvPr id="1029" name="Picture 5"/>
          <p:cNvPicPr>
            <a:picLocks noChangeAspect="1" noChangeArrowheads="1"/>
          </p:cNvPicPr>
          <p:nvPr/>
        </p:nvPicPr>
        <p:blipFill>
          <a:blip r:embed="rId7" cstate="print"/>
          <a:srcRect/>
          <a:stretch>
            <a:fillRect/>
          </a:stretch>
        </p:blipFill>
        <p:spPr bwMode="auto">
          <a:xfrm>
            <a:off x="3428992" y="4929198"/>
            <a:ext cx="1428760" cy="1928802"/>
          </a:xfrm>
          <a:prstGeom prst="rect">
            <a:avLst/>
          </a:prstGeom>
          <a:noFill/>
          <a:ln w="9525">
            <a:noFill/>
            <a:miter lim="800000"/>
            <a:headEnd/>
            <a:tailEnd/>
          </a:ln>
          <a:effectLst/>
        </p:spPr>
      </p:pic>
      <p:pic>
        <p:nvPicPr>
          <p:cNvPr id="1030" name="Picture 6"/>
          <p:cNvPicPr>
            <a:picLocks noChangeAspect="1" noChangeArrowheads="1"/>
          </p:cNvPicPr>
          <p:nvPr/>
        </p:nvPicPr>
        <p:blipFill>
          <a:blip r:embed="rId8" cstate="print"/>
          <a:srcRect/>
          <a:stretch>
            <a:fillRect/>
          </a:stretch>
        </p:blipFill>
        <p:spPr bwMode="auto">
          <a:xfrm>
            <a:off x="1785918" y="4929198"/>
            <a:ext cx="1643074" cy="1928802"/>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cstate="print"/>
          <a:srcRect/>
          <a:stretch>
            <a:fillRect/>
          </a:stretch>
        </p:blipFill>
        <p:spPr bwMode="auto">
          <a:xfrm flipH="1">
            <a:off x="4929190" y="1285860"/>
            <a:ext cx="1475134" cy="1714512"/>
          </a:xfrm>
          <a:prstGeom prst="rect">
            <a:avLst/>
          </a:prstGeom>
          <a:noFill/>
          <a:ln w="9525">
            <a:noFill/>
            <a:miter lim="800000"/>
            <a:headEnd/>
            <a:tailEnd/>
          </a:ln>
          <a:effectLst/>
        </p:spPr>
      </p:pic>
      <p:pic>
        <p:nvPicPr>
          <p:cNvPr id="1032" name="Picture 8"/>
          <p:cNvPicPr>
            <a:picLocks noChangeAspect="1" noChangeArrowheads="1"/>
          </p:cNvPicPr>
          <p:nvPr/>
        </p:nvPicPr>
        <p:blipFill>
          <a:blip r:embed="rId10" cstate="print"/>
          <a:srcRect/>
          <a:stretch>
            <a:fillRect/>
          </a:stretch>
        </p:blipFill>
        <p:spPr bwMode="auto">
          <a:xfrm>
            <a:off x="3357554" y="1285860"/>
            <a:ext cx="1577826" cy="1714512"/>
          </a:xfrm>
          <a:prstGeom prst="rect">
            <a:avLst/>
          </a:prstGeom>
          <a:noFill/>
          <a:ln w="9525">
            <a:noFill/>
            <a:miter lim="800000"/>
            <a:headEnd/>
            <a:tailEnd/>
          </a:ln>
          <a:effectLst/>
        </p:spPr>
      </p:pic>
      <p:pic>
        <p:nvPicPr>
          <p:cNvPr id="1033" name="Picture 9"/>
          <p:cNvPicPr>
            <a:picLocks noChangeAspect="1" noChangeArrowheads="1"/>
          </p:cNvPicPr>
          <p:nvPr/>
        </p:nvPicPr>
        <p:blipFill>
          <a:blip r:embed="rId11" cstate="print"/>
          <a:srcRect/>
          <a:stretch>
            <a:fillRect/>
          </a:stretch>
        </p:blipFill>
        <p:spPr bwMode="auto">
          <a:xfrm>
            <a:off x="1785918" y="1285860"/>
            <a:ext cx="1618010" cy="1714512"/>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838200"/>
          </a:xfrm>
        </p:spPr>
        <p:txBody>
          <a:bodyPr>
            <a:noAutofit/>
          </a:bodyPr>
          <a:lstStyle/>
          <a:p>
            <a:pPr algn="ctr"/>
            <a:r>
              <a:rPr lang="ru-RU" sz="3600" b="1" dirty="0">
                <a:solidFill>
                  <a:schemeClr val="accent2">
                    <a:lumMod val="75000"/>
                  </a:schemeClr>
                </a:solidFill>
                <a:latin typeface="Times New Roman" pitchFamily="18" charset="0"/>
                <a:cs typeface="Times New Roman" pitchFamily="18" charset="0"/>
              </a:rPr>
              <a:t>Территория опережающего социально-экономического развития (ТОСЭР)</a:t>
            </a:r>
          </a:p>
        </p:txBody>
      </p:sp>
      <p:pic>
        <p:nvPicPr>
          <p:cNvPr id="20" name="Рисунок 1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5720" y="2000240"/>
            <a:ext cx="8501122" cy="4636021"/>
          </a:xfrm>
          <a:prstGeom prst="rect">
            <a:avLst/>
          </a:prstGeom>
          <a:ln>
            <a:noFill/>
          </a:ln>
          <a:effectLst>
            <a:softEdge rad="112500"/>
          </a:effectLst>
        </p:spPr>
      </p:pic>
      <p:sp>
        <p:nvSpPr>
          <p:cNvPr id="21" name="TextBox 20"/>
          <p:cNvSpPr txBox="1"/>
          <p:nvPr/>
        </p:nvSpPr>
        <p:spPr>
          <a:xfrm>
            <a:off x="0" y="1428736"/>
            <a:ext cx="9144000" cy="923330"/>
          </a:xfrm>
          <a:prstGeom prst="rect">
            <a:avLst/>
          </a:prstGeom>
          <a:noFill/>
        </p:spPr>
        <p:txBody>
          <a:bodyPr wrap="square" rtlCol="0">
            <a:spAutoFit/>
          </a:bodyPr>
          <a:lstStyle/>
          <a:p>
            <a:pPr algn="ctr"/>
            <a:r>
              <a:rPr lang="ru-RU" b="1" dirty="0">
                <a:solidFill>
                  <a:srgbClr val="002060"/>
                </a:solidFill>
                <a:latin typeface="Times New Roman" pitchFamily="18" charset="0"/>
                <a:cs typeface="Times New Roman" pitchFamily="18" charset="0"/>
              </a:rPr>
              <a:t>Постановление Правительства РФ от 17.02.2018 №171 «О создании территории опережающего социально-экономического развития «Наволоки» </a:t>
            </a:r>
            <a:r>
              <a:rPr lang="ru-RU" b="1" dirty="0">
                <a:solidFill>
                  <a:schemeClr val="accent5">
                    <a:lumMod val="50000"/>
                  </a:schemeClr>
                </a:solidFill>
                <a:latin typeface="Times New Roman" pitchFamily="18" charset="0"/>
                <a:cs typeface="Times New Roman" pitchFamily="18" charset="0"/>
              </a:rPr>
              <a:t>(ред. от 27.12.2019)</a:t>
            </a:r>
          </a:p>
          <a:p>
            <a:pPr algn="ctr"/>
            <a:r>
              <a:rPr lang="ru-RU" b="1" dirty="0">
                <a:solidFill>
                  <a:srgbClr val="002060"/>
                </a:solidFill>
                <a:latin typeface="Times New Roman" pitchFamily="18" charset="0"/>
                <a:cs typeface="Times New Roman"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6298,6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Дорожное хозяйство</a:t>
            </a:r>
            <a:endParaRPr lang="ru-RU" sz="3600" dirty="0"/>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357290" y="1071546"/>
          <a:ext cx="778671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 xmlns:p14="http://schemas.microsoft.com/office/powerpoint/2010/main" val="1231691975"/>
              </p:ext>
            </p:extLst>
          </p:nvPr>
        </p:nvGraphicFramePr>
        <p:xfrm>
          <a:off x="1928794" y="1142984"/>
          <a:ext cx="5429288" cy="5715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Дорожное хозяйство</a:t>
            </a:r>
            <a:endParaRPr lang="ru-RU" sz="3600" dirty="0"/>
          </a:p>
        </p:txBody>
      </p:sp>
      <p:pic>
        <p:nvPicPr>
          <p:cNvPr id="2050" name="Picture 2"/>
          <p:cNvPicPr>
            <a:picLocks noChangeAspect="1" noChangeArrowheads="1"/>
          </p:cNvPicPr>
          <p:nvPr/>
        </p:nvPicPr>
        <p:blipFill>
          <a:blip r:embed="rId7" cstate="print"/>
          <a:srcRect/>
          <a:stretch>
            <a:fillRect/>
          </a:stretch>
        </p:blipFill>
        <p:spPr bwMode="auto">
          <a:xfrm>
            <a:off x="0" y="1285859"/>
            <a:ext cx="1928794" cy="1446595"/>
          </a:xfrm>
          <a:prstGeom prst="rect">
            <a:avLst/>
          </a:prstGeom>
          <a:noFill/>
          <a:ln w="9525">
            <a:noFill/>
            <a:miter lim="800000"/>
            <a:headEnd/>
            <a:tailEnd/>
          </a:ln>
          <a:effectLst/>
        </p:spPr>
      </p:pic>
      <p:pic>
        <p:nvPicPr>
          <p:cNvPr id="2051" name="Picture 3"/>
          <p:cNvPicPr>
            <a:picLocks noChangeAspect="1" noChangeArrowheads="1"/>
          </p:cNvPicPr>
          <p:nvPr/>
        </p:nvPicPr>
        <p:blipFill>
          <a:blip r:embed="rId8" cstate="print"/>
          <a:srcRect/>
          <a:stretch>
            <a:fillRect/>
          </a:stretch>
        </p:blipFill>
        <p:spPr bwMode="auto">
          <a:xfrm>
            <a:off x="0" y="2714620"/>
            <a:ext cx="1942960" cy="1457220"/>
          </a:xfrm>
          <a:prstGeom prst="rect">
            <a:avLst/>
          </a:prstGeom>
          <a:noFill/>
          <a:ln w="9525">
            <a:noFill/>
            <a:miter lim="800000"/>
            <a:headEnd/>
            <a:tailEnd/>
          </a:ln>
          <a:effectLst/>
        </p:spPr>
      </p:pic>
      <p:pic>
        <p:nvPicPr>
          <p:cNvPr id="2052" name="Picture 4"/>
          <p:cNvPicPr>
            <a:picLocks noChangeAspect="1" noChangeArrowheads="1"/>
          </p:cNvPicPr>
          <p:nvPr/>
        </p:nvPicPr>
        <p:blipFill>
          <a:blip r:embed="rId9" cstate="print"/>
          <a:srcRect/>
          <a:stretch>
            <a:fillRect/>
          </a:stretch>
        </p:blipFill>
        <p:spPr bwMode="auto">
          <a:xfrm>
            <a:off x="0" y="4143380"/>
            <a:ext cx="1928794" cy="1439361"/>
          </a:xfrm>
          <a:prstGeom prst="rect">
            <a:avLst/>
          </a:prstGeom>
          <a:noFill/>
          <a:ln w="9525">
            <a:noFill/>
            <a:miter lim="800000"/>
            <a:headEnd/>
            <a:tailEnd/>
          </a:ln>
          <a:effectLst/>
        </p:spPr>
      </p:pic>
      <p:pic>
        <p:nvPicPr>
          <p:cNvPr id="2053" name="Picture 5"/>
          <p:cNvPicPr>
            <a:picLocks noChangeAspect="1" noChangeArrowheads="1"/>
          </p:cNvPicPr>
          <p:nvPr/>
        </p:nvPicPr>
        <p:blipFill>
          <a:blip r:embed="rId10" cstate="print"/>
          <a:srcRect/>
          <a:stretch>
            <a:fillRect/>
          </a:stretch>
        </p:blipFill>
        <p:spPr bwMode="auto">
          <a:xfrm>
            <a:off x="1" y="5572140"/>
            <a:ext cx="1928794" cy="1285860"/>
          </a:xfrm>
          <a:prstGeom prst="rect">
            <a:avLst/>
          </a:prstGeom>
          <a:noFill/>
          <a:ln w="9525">
            <a:noFill/>
            <a:miter lim="800000"/>
            <a:headEnd/>
            <a:tailEnd/>
          </a:ln>
          <a:effectLst/>
        </p:spPr>
      </p:pic>
      <p:pic>
        <p:nvPicPr>
          <p:cNvPr id="2054" name="Picture 6"/>
          <p:cNvPicPr>
            <a:picLocks noChangeAspect="1" noChangeArrowheads="1"/>
          </p:cNvPicPr>
          <p:nvPr/>
        </p:nvPicPr>
        <p:blipFill>
          <a:blip r:embed="rId11" cstate="print"/>
          <a:srcRect/>
          <a:stretch>
            <a:fillRect/>
          </a:stretch>
        </p:blipFill>
        <p:spPr bwMode="auto">
          <a:xfrm>
            <a:off x="7286644" y="5464982"/>
            <a:ext cx="1857356" cy="1393017"/>
          </a:xfrm>
          <a:prstGeom prst="rect">
            <a:avLst/>
          </a:prstGeom>
          <a:noFill/>
          <a:ln w="9525">
            <a:noFill/>
            <a:miter lim="800000"/>
            <a:headEnd/>
            <a:tailEnd/>
          </a:ln>
          <a:effectLst/>
        </p:spPr>
      </p:pic>
      <p:pic>
        <p:nvPicPr>
          <p:cNvPr id="2055" name="Picture 7"/>
          <p:cNvPicPr>
            <a:picLocks noChangeAspect="1" noChangeArrowheads="1"/>
          </p:cNvPicPr>
          <p:nvPr/>
        </p:nvPicPr>
        <p:blipFill>
          <a:blip r:embed="rId12" cstate="print"/>
          <a:srcRect/>
          <a:stretch>
            <a:fillRect/>
          </a:stretch>
        </p:blipFill>
        <p:spPr bwMode="auto">
          <a:xfrm>
            <a:off x="7286644" y="3857628"/>
            <a:ext cx="1857356" cy="1643074"/>
          </a:xfrm>
          <a:prstGeom prst="rect">
            <a:avLst/>
          </a:prstGeom>
          <a:noFill/>
          <a:ln w="9525">
            <a:noFill/>
            <a:miter lim="800000"/>
            <a:headEnd/>
            <a:tailEnd/>
          </a:ln>
          <a:effectLst/>
        </p:spPr>
      </p:pic>
      <p:sp>
        <p:nvSpPr>
          <p:cNvPr id="2057" name="AutoShape 9"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9" name="AutoShape 11"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61" name="AutoShape 13" descr="https://mail.yandex.ru/message_part/20191105_104312.jpg?_uid=142008551&amp;name=20191105_104312.jpg&amp;hid=1.2&amp;ids=171699735793518162&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63" name="Picture 15"/>
          <p:cNvPicPr>
            <a:picLocks noChangeAspect="1" noChangeArrowheads="1"/>
          </p:cNvPicPr>
          <p:nvPr/>
        </p:nvPicPr>
        <p:blipFill>
          <a:blip r:embed="rId13" cstate="print"/>
          <a:srcRect/>
          <a:stretch>
            <a:fillRect/>
          </a:stretch>
        </p:blipFill>
        <p:spPr bwMode="auto">
          <a:xfrm>
            <a:off x="7286644" y="1285860"/>
            <a:ext cx="1857356" cy="264320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0"/>
            <a:ext cx="7886700" cy="777857"/>
          </a:xfrm>
        </p:spPr>
        <p:txBody>
          <a:bodyPr>
            <a:normAutofit/>
          </a:bodyPr>
          <a:lstStyle/>
          <a:p>
            <a:pPr algn="r"/>
            <a:r>
              <a:rPr lang="ru-RU" sz="3600" b="1" dirty="0">
                <a:solidFill>
                  <a:schemeClr val="accent2"/>
                </a:solidFill>
                <a:latin typeface="Times New Roman" pitchFamily="18" charset="0"/>
                <a:cs typeface="Times New Roman" pitchFamily="18" charset="0"/>
              </a:rPr>
              <a:t>Контрактная служба</a:t>
            </a:r>
          </a:p>
        </p:txBody>
      </p:sp>
      <p:sp>
        <p:nvSpPr>
          <p:cNvPr id="17" name="Блок-схема: процесс 16"/>
          <p:cNvSpPr/>
          <p:nvPr/>
        </p:nvSpPr>
        <p:spPr>
          <a:xfrm>
            <a:off x="1285852" y="2285992"/>
            <a:ext cx="357190" cy="2286016"/>
          </a:xfrm>
          <a:prstGeom prst="flowChartProcess">
            <a:avLst/>
          </a:prstGeom>
        </p:spPr>
        <p:style>
          <a:lnRef idx="1">
            <a:schemeClr val="accent2"/>
          </a:lnRef>
          <a:fillRef idx="3">
            <a:schemeClr val="accent2"/>
          </a:fillRef>
          <a:effectRef idx="2">
            <a:schemeClr val="accent2"/>
          </a:effectRef>
          <a:fontRef idx="minor">
            <a:schemeClr val="lt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ЗАКУПКИ</a:t>
            </a:r>
          </a:p>
        </p:txBody>
      </p:sp>
      <p:sp>
        <p:nvSpPr>
          <p:cNvPr id="18" name="Скругленный прямоугольник 17"/>
          <p:cNvSpPr/>
          <p:nvPr/>
        </p:nvSpPr>
        <p:spPr>
          <a:xfrm>
            <a:off x="1857356" y="2428868"/>
            <a:ext cx="2500330" cy="428628"/>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Запросы котировок – 9 ед.</a:t>
            </a:r>
          </a:p>
        </p:txBody>
      </p:sp>
      <p:sp>
        <p:nvSpPr>
          <p:cNvPr id="19" name="Скругленный прямоугольник 18"/>
          <p:cNvSpPr/>
          <p:nvPr/>
        </p:nvSpPr>
        <p:spPr>
          <a:xfrm>
            <a:off x="1857356" y="3161958"/>
            <a:ext cx="2500330" cy="500066"/>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Аукционы</a:t>
            </a:r>
            <a:r>
              <a:rPr lang="ru-RU" sz="1400" b="1" dirty="0">
                <a:solidFill>
                  <a:schemeClr val="accent5">
                    <a:lumMod val="50000"/>
                  </a:schemeClr>
                </a:solidFill>
                <a:latin typeface="Times New Roman" pitchFamily="18" charset="0"/>
                <a:cs typeface="Times New Roman" pitchFamily="18" charset="0"/>
              </a:rPr>
              <a:t> </a:t>
            </a:r>
            <a:r>
              <a:rPr lang="ru-RU" sz="1400" dirty="0">
                <a:solidFill>
                  <a:schemeClr val="accent5">
                    <a:lumMod val="50000"/>
                  </a:schemeClr>
                </a:solidFill>
                <a:latin typeface="Times New Roman" pitchFamily="18" charset="0"/>
                <a:cs typeface="Times New Roman" pitchFamily="18" charset="0"/>
              </a:rPr>
              <a:t>в электронной форме – 26 ед.</a:t>
            </a:r>
          </a:p>
        </p:txBody>
      </p:sp>
      <p:sp>
        <p:nvSpPr>
          <p:cNvPr id="20" name="Скругленный прямоугольник 19"/>
          <p:cNvSpPr/>
          <p:nvPr/>
        </p:nvSpPr>
        <p:spPr>
          <a:xfrm>
            <a:off x="1857356" y="3929066"/>
            <a:ext cx="2500330" cy="571504"/>
          </a:xfrm>
          <a:prstGeom prst="roundRect">
            <a:avLst/>
          </a:prstGeom>
        </p:spPr>
        <p:style>
          <a:lnRef idx="1">
            <a:schemeClr val="accent2"/>
          </a:lnRef>
          <a:fillRef idx="2">
            <a:schemeClr val="accent2"/>
          </a:fillRef>
          <a:effectRef idx="1">
            <a:schemeClr val="accent2"/>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Контракты с единственным поставщиком – 20 ед.</a:t>
            </a:r>
          </a:p>
        </p:txBody>
      </p:sp>
      <p:sp>
        <p:nvSpPr>
          <p:cNvPr id="21" name="Блок-схема: процесс 20"/>
          <p:cNvSpPr/>
          <p:nvPr/>
        </p:nvSpPr>
        <p:spPr>
          <a:xfrm>
            <a:off x="5072066" y="2302320"/>
            <a:ext cx="357190" cy="2412564"/>
          </a:xfrm>
          <a:prstGeom prst="flowChartProcess">
            <a:avLst/>
          </a:prstGeom>
        </p:spPr>
        <p:style>
          <a:lnRef idx="1">
            <a:schemeClr val="accent4"/>
          </a:lnRef>
          <a:fillRef idx="3">
            <a:schemeClr val="accent4"/>
          </a:fillRef>
          <a:effectRef idx="2">
            <a:schemeClr val="accent4"/>
          </a:effectRef>
          <a:fontRef idx="minor">
            <a:schemeClr val="lt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КОНТРАКТЫ</a:t>
            </a:r>
          </a:p>
        </p:txBody>
      </p:sp>
      <p:sp>
        <p:nvSpPr>
          <p:cNvPr id="22" name="Скругленный прямоугольник 21"/>
          <p:cNvSpPr/>
          <p:nvPr/>
        </p:nvSpPr>
        <p:spPr>
          <a:xfrm>
            <a:off x="5572132" y="3929066"/>
            <a:ext cx="2928957" cy="571504"/>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Контракты с единственным поставщиком –  7237,0 тыс.руб. </a:t>
            </a:r>
          </a:p>
        </p:txBody>
      </p:sp>
      <p:sp>
        <p:nvSpPr>
          <p:cNvPr id="23" name="Скругленный прямоугольник 22"/>
          <p:cNvSpPr/>
          <p:nvPr/>
        </p:nvSpPr>
        <p:spPr>
          <a:xfrm>
            <a:off x="5597984" y="3161958"/>
            <a:ext cx="2903106" cy="552794"/>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Аукционы в электронной форме – 54262,8 тыс.руб.</a:t>
            </a:r>
          </a:p>
        </p:txBody>
      </p:sp>
      <p:sp>
        <p:nvSpPr>
          <p:cNvPr id="24" name="Скругленный прямоугольник 23"/>
          <p:cNvSpPr/>
          <p:nvPr/>
        </p:nvSpPr>
        <p:spPr>
          <a:xfrm>
            <a:off x="5572132" y="2428868"/>
            <a:ext cx="2928958" cy="428628"/>
          </a:xfrm>
          <a:prstGeom prst="roundRect">
            <a:avLst/>
          </a:prstGeom>
        </p:spPr>
        <p:style>
          <a:lnRef idx="1">
            <a:schemeClr val="accent4"/>
          </a:lnRef>
          <a:fillRef idx="2">
            <a:schemeClr val="accent4"/>
          </a:fillRef>
          <a:effectRef idx="1">
            <a:schemeClr val="accent4"/>
          </a:effectRef>
          <a:fontRef idx="minor">
            <a:schemeClr val="dk1"/>
          </a:fontRef>
        </p:style>
        <p:txBody>
          <a:bodyPr lIns="91430" tIns="45715" rIns="91430" bIns="45715" rtlCol="0" anchor="ctr"/>
          <a:lstStyle/>
          <a:p>
            <a:pPr algn="ctr"/>
            <a:r>
              <a:rPr lang="ru-RU" sz="1400" dirty="0">
                <a:solidFill>
                  <a:schemeClr val="accent5">
                    <a:lumMod val="50000"/>
                  </a:schemeClr>
                </a:solidFill>
                <a:latin typeface="Times New Roman" pitchFamily="18" charset="0"/>
                <a:cs typeface="Times New Roman" pitchFamily="18" charset="0"/>
              </a:rPr>
              <a:t>Запросы котировок – 916,0 тыс.руб.</a:t>
            </a:r>
          </a:p>
        </p:txBody>
      </p:sp>
      <p:sp>
        <p:nvSpPr>
          <p:cNvPr id="25" name="Стрелка вправо 24"/>
          <p:cNvSpPr/>
          <p:nvPr/>
        </p:nvSpPr>
        <p:spPr>
          <a:xfrm>
            <a:off x="4500562" y="2730948"/>
            <a:ext cx="500066" cy="1143008"/>
          </a:xfrm>
          <a:prstGeom prst="rightArrow">
            <a:avLst/>
          </a:prstGeom>
        </p:spPr>
        <p:style>
          <a:lnRef idx="1">
            <a:schemeClr val="accent3"/>
          </a:lnRef>
          <a:fillRef idx="2">
            <a:schemeClr val="accent3"/>
          </a:fillRef>
          <a:effectRef idx="1">
            <a:schemeClr val="accent3"/>
          </a:effectRef>
          <a:fontRef idx="minor">
            <a:schemeClr val="dk1"/>
          </a:fontRef>
        </p:style>
        <p:txBody>
          <a:bodyPr lIns="91430" tIns="45715" rIns="91430" bIns="45715" rtlCol="0" anchor="ctr"/>
          <a:lstStyle/>
          <a:p>
            <a:pPr algn="ctr"/>
            <a:endParaRPr lang="ru-RU"/>
          </a:p>
        </p:txBody>
      </p:sp>
      <p:sp>
        <p:nvSpPr>
          <p:cNvPr id="26" name="Стрелка вниз 25"/>
          <p:cNvSpPr/>
          <p:nvPr/>
        </p:nvSpPr>
        <p:spPr>
          <a:xfrm>
            <a:off x="3357554" y="4857760"/>
            <a:ext cx="2214578" cy="571504"/>
          </a:xfrm>
          <a:prstGeom prst="downArrow">
            <a:avLst/>
          </a:prstGeom>
        </p:spPr>
        <p:style>
          <a:lnRef idx="1">
            <a:schemeClr val="accent3"/>
          </a:lnRef>
          <a:fillRef idx="2">
            <a:schemeClr val="accent3"/>
          </a:fillRef>
          <a:effectRef idx="1">
            <a:schemeClr val="accent3"/>
          </a:effectRef>
          <a:fontRef idx="minor">
            <a:schemeClr val="dk1"/>
          </a:fontRef>
        </p:style>
        <p:txBody>
          <a:bodyPr lIns="91430" tIns="45715" rIns="91430" bIns="45715" rtlCol="0" anchor="ctr"/>
          <a:lstStyle/>
          <a:p>
            <a:pPr algn="ctr"/>
            <a:endParaRPr lang="ru-RU"/>
          </a:p>
        </p:txBody>
      </p:sp>
      <p:sp>
        <p:nvSpPr>
          <p:cNvPr id="27" name="Овал 26"/>
          <p:cNvSpPr/>
          <p:nvPr/>
        </p:nvSpPr>
        <p:spPr>
          <a:xfrm>
            <a:off x="2357422" y="5572140"/>
            <a:ext cx="4143404" cy="1000132"/>
          </a:xfrm>
          <a:prstGeom prst="ellipse">
            <a:avLst/>
          </a:prstGeom>
        </p:spPr>
        <p:style>
          <a:lnRef idx="1">
            <a:schemeClr val="accent5"/>
          </a:lnRef>
          <a:fillRef idx="2">
            <a:schemeClr val="accent5"/>
          </a:fillRef>
          <a:effectRef idx="1">
            <a:schemeClr val="accent5"/>
          </a:effectRef>
          <a:fontRef idx="minor">
            <a:schemeClr val="dk1"/>
          </a:fontRef>
        </p:style>
        <p:txBody>
          <a:bodyPr lIns="91430" tIns="45715" rIns="91430" bIns="45715" rtlCol="0" anchor="ctr"/>
          <a:lstStyle/>
          <a:p>
            <a:pPr algn="ctr"/>
            <a:r>
              <a:rPr lang="ru-RU" sz="1400" b="1" dirty="0">
                <a:solidFill>
                  <a:schemeClr val="accent5">
                    <a:lumMod val="50000"/>
                  </a:schemeClr>
                </a:solidFill>
                <a:latin typeface="Times New Roman" pitchFamily="18" charset="0"/>
                <a:cs typeface="Times New Roman" pitchFamily="18" charset="0"/>
              </a:rPr>
              <a:t>ЭКОНОМИЯ</a:t>
            </a:r>
          </a:p>
          <a:p>
            <a:pPr algn="ctr"/>
            <a:r>
              <a:rPr lang="ru-RU" sz="1400" dirty="0">
                <a:solidFill>
                  <a:schemeClr val="accent5">
                    <a:lumMod val="50000"/>
                  </a:schemeClr>
                </a:solidFill>
                <a:latin typeface="Times New Roman" pitchFamily="18" charset="0"/>
                <a:cs typeface="Times New Roman" pitchFamily="18" charset="0"/>
              </a:rPr>
              <a:t>2077,5 тыс.руб.</a:t>
            </a:r>
          </a:p>
        </p:txBody>
      </p:sp>
      <p:sp>
        <p:nvSpPr>
          <p:cNvPr id="28" name="Прямоугольник 27"/>
          <p:cNvSpPr/>
          <p:nvPr/>
        </p:nvSpPr>
        <p:spPr>
          <a:xfrm>
            <a:off x="214282" y="1285860"/>
            <a:ext cx="8929718" cy="1015663"/>
          </a:xfrm>
          <a:prstGeom prst="rect">
            <a:avLst/>
          </a:prstGeom>
        </p:spPr>
        <p:txBody>
          <a:bodyPr wrap="square">
            <a:spAutoFit/>
          </a:bodyPr>
          <a:lstStyle/>
          <a:p>
            <a:pPr algn="ctr"/>
            <a:r>
              <a:rPr lang="ru-RU" sz="2000" b="1" dirty="0">
                <a:solidFill>
                  <a:schemeClr val="accent5">
                    <a:lumMod val="50000"/>
                  </a:schemeClr>
                </a:solidFill>
                <a:latin typeface="Times New Roman" pitchFamily="18" charset="0"/>
                <a:cs typeface="Times New Roman" pitchFamily="18" charset="0"/>
              </a:rPr>
              <a:t>Федеральный закон от 05.04.2013 N 44-ФЗ </a:t>
            </a:r>
          </a:p>
          <a:p>
            <a:pPr algn="ctr"/>
            <a:r>
              <a:rPr lang="ru-RU" sz="2000" b="1" dirty="0">
                <a:solidFill>
                  <a:schemeClr val="accent5">
                    <a:lumMod val="50000"/>
                  </a:schemeClr>
                </a:solidFill>
                <a:latin typeface="Times New Roman" pitchFamily="18" charset="0"/>
                <a:cs typeface="Times New Roman" pitchFamily="18" charset="0"/>
              </a:rPr>
              <a:t>"О контрактной системе в сфере закупок товаров, работ, услуг для обеспечения государственных и муниципальных нужд"</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838200"/>
          </a:xfrm>
        </p:spPr>
        <p:txBody>
          <a:bodyPr>
            <a:noAutofit/>
          </a:bodyPr>
          <a:lstStyle/>
          <a:p>
            <a:pPr algn="r"/>
            <a:r>
              <a:rPr lang="ru-RU" sz="3600" b="1" dirty="0">
                <a:solidFill>
                  <a:schemeClr val="accent2"/>
                </a:solidFill>
                <a:latin typeface="Times New Roman" pitchFamily="18" charset="0"/>
                <a:cs typeface="Times New Roman" pitchFamily="18" charset="0"/>
              </a:rPr>
              <a:t>Социальная политика </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и работа с населением</a:t>
            </a:r>
          </a:p>
        </p:txBody>
      </p:sp>
      <p:graphicFrame>
        <p:nvGraphicFramePr>
          <p:cNvPr id="31" name="Схема 30"/>
          <p:cNvGraphicFramePr/>
          <p:nvPr>
            <p:extLst>
              <p:ext uri="{D42A27DB-BD31-4B8C-83A1-F6EECF244321}">
                <p14:modId xmlns="" xmlns:p14="http://schemas.microsoft.com/office/powerpoint/2010/main" val="1195220598"/>
              </p:ext>
            </p:extLst>
          </p:nvPr>
        </p:nvGraphicFramePr>
        <p:xfrm>
          <a:off x="4929190" y="2397089"/>
          <a:ext cx="4000528" cy="446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Скругленный прямоугольник 31"/>
          <p:cNvSpPr/>
          <p:nvPr/>
        </p:nvSpPr>
        <p:spPr>
          <a:xfrm>
            <a:off x="4929190" y="1357297"/>
            <a:ext cx="4000528" cy="857257"/>
          </a:xfrm>
          <a:prstGeom prst="roundRect">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ru-RU" b="1" dirty="0">
                <a:solidFill>
                  <a:schemeClr val="accent5">
                    <a:lumMod val="50000"/>
                  </a:schemeClr>
                </a:solidFill>
                <a:latin typeface="Times New Roman" pitchFamily="18" charset="0"/>
                <a:cs typeface="Times New Roman" pitchFamily="18" charset="0"/>
              </a:rPr>
              <a:t>За 2019 год от жителей поселения поступило 292 обращений по вопросам:</a:t>
            </a:r>
          </a:p>
        </p:txBody>
      </p:sp>
      <p:graphicFrame>
        <p:nvGraphicFramePr>
          <p:cNvPr id="33" name="Схема 32"/>
          <p:cNvGraphicFramePr/>
          <p:nvPr/>
        </p:nvGraphicFramePr>
        <p:xfrm>
          <a:off x="0" y="1357298"/>
          <a:ext cx="4929190" cy="55007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
            <a:ext cx="8143932" cy="1071546"/>
          </a:xfrm>
        </p:spPr>
        <p:txBody>
          <a:bodyPr>
            <a:normAutofit/>
          </a:bodyPr>
          <a:lstStyle/>
          <a:p>
            <a:pPr algn="r"/>
            <a:r>
              <a:rPr lang="ru-RU" sz="3600" b="1" dirty="0">
                <a:solidFill>
                  <a:schemeClr val="accent2"/>
                </a:solidFill>
                <a:latin typeface="Times New Roman" pitchFamily="18" charset="0"/>
                <a:cs typeface="Times New Roman" pitchFamily="18" charset="0"/>
              </a:rPr>
              <a:t>Молодежная политика</a:t>
            </a:r>
          </a:p>
        </p:txBody>
      </p:sp>
      <p:pic>
        <p:nvPicPr>
          <p:cNvPr id="34818" name="Picture 2" descr="https://sun9-15.userapi.com/c852036/v852036078/1a02c8/5df1WCHYOcw.jpg"/>
          <p:cNvPicPr>
            <a:picLocks noChangeAspect="1" noChangeArrowheads="1"/>
          </p:cNvPicPr>
          <p:nvPr/>
        </p:nvPicPr>
        <p:blipFill>
          <a:blip r:embed="rId3" cstate="print"/>
          <a:srcRect/>
          <a:stretch>
            <a:fillRect/>
          </a:stretch>
        </p:blipFill>
        <p:spPr bwMode="auto">
          <a:xfrm>
            <a:off x="214282" y="1357298"/>
            <a:ext cx="2928958" cy="1940434"/>
          </a:xfrm>
          <a:prstGeom prst="rect">
            <a:avLst/>
          </a:prstGeom>
          <a:noFill/>
        </p:spPr>
      </p:pic>
      <p:pic>
        <p:nvPicPr>
          <p:cNvPr id="34820" name="Picture 4" descr="https://sun9-34.userapi.com/c855124/v855124915/fdc62/GYdnoyG61Os.jpg"/>
          <p:cNvPicPr>
            <a:picLocks noChangeAspect="1" noChangeArrowheads="1"/>
          </p:cNvPicPr>
          <p:nvPr/>
        </p:nvPicPr>
        <p:blipFill>
          <a:blip r:embed="rId4" cstate="print"/>
          <a:srcRect/>
          <a:stretch>
            <a:fillRect/>
          </a:stretch>
        </p:blipFill>
        <p:spPr bwMode="auto">
          <a:xfrm>
            <a:off x="357158" y="3214686"/>
            <a:ext cx="2857520" cy="1830003"/>
          </a:xfrm>
          <a:prstGeom prst="rect">
            <a:avLst/>
          </a:prstGeom>
          <a:noFill/>
        </p:spPr>
      </p:pic>
      <p:pic>
        <p:nvPicPr>
          <p:cNvPr id="34822" name="Picture 6" descr="https://sun9-59.userapi.com/c844722/v844722720/1fb6c2/gT4jQyw0QD8.jpg"/>
          <p:cNvPicPr>
            <a:picLocks noChangeAspect="1" noChangeArrowheads="1"/>
          </p:cNvPicPr>
          <p:nvPr/>
        </p:nvPicPr>
        <p:blipFill>
          <a:blip r:embed="rId5" cstate="print"/>
          <a:srcRect/>
          <a:stretch>
            <a:fillRect/>
          </a:stretch>
        </p:blipFill>
        <p:spPr bwMode="auto">
          <a:xfrm>
            <a:off x="2928926" y="1500174"/>
            <a:ext cx="2862171" cy="1896188"/>
          </a:xfrm>
          <a:prstGeom prst="rect">
            <a:avLst/>
          </a:prstGeom>
          <a:noFill/>
        </p:spPr>
      </p:pic>
      <p:pic>
        <p:nvPicPr>
          <p:cNvPr id="34824" name="Picture 8" descr="https://sun9-71.userapi.com/c824701/v824701740/12c5d0/yLncLkTYNkQ.jpg"/>
          <p:cNvPicPr>
            <a:picLocks noChangeAspect="1" noChangeArrowheads="1"/>
          </p:cNvPicPr>
          <p:nvPr/>
        </p:nvPicPr>
        <p:blipFill>
          <a:blip r:embed="rId6" cstate="print"/>
          <a:srcRect/>
          <a:stretch>
            <a:fillRect/>
          </a:stretch>
        </p:blipFill>
        <p:spPr bwMode="auto">
          <a:xfrm>
            <a:off x="2643174" y="3000372"/>
            <a:ext cx="2940347" cy="1947980"/>
          </a:xfrm>
          <a:prstGeom prst="rect">
            <a:avLst/>
          </a:prstGeom>
          <a:noFill/>
        </p:spPr>
      </p:pic>
      <p:pic>
        <p:nvPicPr>
          <p:cNvPr id="34826" name="Picture 10" descr="https://sun9-8.userapi.com/c846017/v846017129/120742/vxIKLnUMPQA.jpg"/>
          <p:cNvPicPr>
            <a:picLocks noChangeAspect="1" noChangeArrowheads="1"/>
          </p:cNvPicPr>
          <p:nvPr/>
        </p:nvPicPr>
        <p:blipFill>
          <a:blip r:embed="rId7" cstate="print"/>
          <a:srcRect/>
          <a:stretch>
            <a:fillRect/>
          </a:stretch>
        </p:blipFill>
        <p:spPr bwMode="auto">
          <a:xfrm>
            <a:off x="571472" y="4786322"/>
            <a:ext cx="2695774" cy="1785950"/>
          </a:xfrm>
          <a:prstGeom prst="rect">
            <a:avLst/>
          </a:prstGeom>
          <a:noFill/>
        </p:spPr>
      </p:pic>
      <p:pic>
        <p:nvPicPr>
          <p:cNvPr id="34828" name="Picture 12" descr="https://sun9-28.userapi.com/c850120/v850120527/ef6ac/QiwNQS0JryI.jpg"/>
          <p:cNvPicPr>
            <a:picLocks noChangeAspect="1" noChangeArrowheads="1"/>
          </p:cNvPicPr>
          <p:nvPr/>
        </p:nvPicPr>
        <p:blipFill>
          <a:blip r:embed="rId8" cstate="print"/>
          <a:srcRect/>
          <a:stretch>
            <a:fillRect/>
          </a:stretch>
        </p:blipFill>
        <p:spPr bwMode="auto">
          <a:xfrm>
            <a:off x="5715008" y="1785926"/>
            <a:ext cx="2911435" cy="1928826"/>
          </a:xfrm>
          <a:prstGeom prst="rect">
            <a:avLst/>
          </a:prstGeom>
          <a:noFill/>
        </p:spPr>
      </p:pic>
      <p:pic>
        <p:nvPicPr>
          <p:cNvPr id="34832" name="Picture 16" descr="https://sun9-47.userapi.com/c854416/v854416156/272c0/qiVOhkGGJx0.jpg"/>
          <p:cNvPicPr>
            <a:picLocks noChangeAspect="1" noChangeArrowheads="1"/>
          </p:cNvPicPr>
          <p:nvPr/>
        </p:nvPicPr>
        <p:blipFill>
          <a:blip r:embed="rId9" cstate="print"/>
          <a:srcRect/>
          <a:stretch>
            <a:fillRect/>
          </a:stretch>
        </p:blipFill>
        <p:spPr bwMode="auto">
          <a:xfrm>
            <a:off x="5357818" y="3429000"/>
            <a:ext cx="2695774" cy="1785950"/>
          </a:xfrm>
          <a:prstGeom prst="rect">
            <a:avLst/>
          </a:prstGeom>
          <a:noFill/>
        </p:spPr>
      </p:pic>
      <p:pic>
        <p:nvPicPr>
          <p:cNvPr id="34836" name="Picture 20" descr="https://sun9-28.userapi.com/c855124/v855124915/fdca1/-p9hw41vylU.jpg"/>
          <p:cNvPicPr>
            <a:picLocks noChangeAspect="1" noChangeArrowheads="1"/>
          </p:cNvPicPr>
          <p:nvPr/>
        </p:nvPicPr>
        <p:blipFill>
          <a:blip r:embed="rId10" cstate="print"/>
          <a:srcRect/>
          <a:stretch>
            <a:fillRect/>
          </a:stretch>
        </p:blipFill>
        <p:spPr bwMode="auto">
          <a:xfrm>
            <a:off x="5715008" y="4857760"/>
            <a:ext cx="3048023" cy="1785950"/>
          </a:xfrm>
          <a:prstGeom prst="rect">
            <a:avLst/>
          </a:prstGeom>
          <a:noFill/>
        </p:spPr>
      </p:pic>
      <p:pic>
        <p:nvPicPr>
          <p:cNvPr id="19458" name="Picture 2" descr="https://sun9-21.userapi.com/c857732/v857732608/1291f5/QDxFg6I2RKQ.jpg"/>
          <p:cNvPicPr>
            <a:picLocks noChangeAspect="1" noChangeArrowheads="1"/>
          </p:cNvPicPr>
          <p:nvPr/>
        </p:nvPicPr>
        <p:blipFill>
          <a:blip r:embed="rId11" cstate="print"/>
          <a:srcRect/>
          <a:stretch>
            <a:fillRect/>
          </a:stretch>
        </p:blipFill>
        <p:spPr bwMode="auto">
          <a:xfrm>
            <a:off x="2786051" y="4679165"/>
            <a:ext cx="3143272" cy="208241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
            <a:ext cx="7886700" cy="928670"/>
          </a:xfrm>
        </p:spPr>
        <p:txBody>
          <a:bodyPr>
            <a:normAutofit/>
          </a:bodyPr>
          <a:lstStyle/>
          <a:p>
            <a:pPr algn="r"/>
            <a:r>
              <a:rPr lang="ru-RU" sz="3600" b="1" dirty="0">
                <a:solidFill>
                  <a:schemeClr val="accent2"/>
                </a:solidFill>
                <a:latin typeface="Times New Roman" pitchFamily="18" charset="0"/>
                <a:cs typeface="Times New Roman" pitchFamily="18" charset="0"/>
              </a:rPr>
              <a:t>Физическая культура и спорт</a:t>
            </a:r>
          </a:p>
        </p:txBody>
      </p:sp>
      <p:pic>
        <p:nvPicPr>
          <p:cNvPr id="3" name="Рисунок 2" descr="D:\Users\AKudrikova\Desktop\фото для отчёта Главы\хоккейный корт.jpg"/>
          <p:cNvPicPr/>
          <p:nvPr/>
        </p:nvPicPr>
        <p:blipFill>
          <a:blip r:embed="rId3" cstate="print"/>
          <a:srcRect/>
          <a:stretch>
            <a:fillRect/>
          </a:stretch>
        </p:blipFill>
        <p:spPr bwMode="auto">
          <a:xfrm>
            <a:off x="357158" y="1285860"/>
            <a:ext cx="2643206" cy="1714512"/>
          </a:xfrm>
          <a:prstGeom prst="rect">
            <a:avLst/>
          </a:prstGeom>
          <a:ln>
            <a:noFill/>
          </a:ln>
          <a:effectLst>
            <a:softEdge rad="112500"/>
          </a:effectLst>
        </p:spPr>
      </p:pic>
      <p:pic>
        <p:nvPicPr>
          <p:cNvPr id="4" name="Рисунок 3" descr="D:\Users\AKudrikova\Desktop\фото для отчёта Главы\многофункциональная спортивная площадка.JPG"/>
          <p:cNvPicPr/>
          <p:nvPr/>
        </p:nvPicPr>
        <p:blipFill>
          <a:blip r:embed="rId4" cstate="print"/>
          <a:srcRect/>
          <a:stretch>
            <a:fillRect/>
          </a:stretch>
        </p:blipFill>
        <p:spPr bwMode="auto">
          <a:xfrm>
            <a:off x="3143240" y="2643182"/>
            <a:ext cx="2928958" cy="1785950"/>
          </a:xfrm>
          <a:prstGeom prst="rect">
            <a:avLst/>
          </a:prstGeom>
          <a:ln>
            <a:noFill/>
          </a:ln>
          <a:effectLst>
            <a:softEdge rad="112500"/>
          </a:effectLst>
        </p:spPr>
      </p:pic>
      <p:pic>
        <p:nvPicPr>
          <p:cNvPr id="5" name="Рисунок 4" descr="D:\Users\AKudrikova\Desktop\фото 2017,2018\стадион.jpg"/>
          <p:cNvPicPr/>
          <p:nvPr/>
        </p:nvPicPr>
        <p:blipFill>
          <a:blip r:embed="rId5"/>
          <a:srcRect/>
          <a:stretch>
            <a:fillRect/>
          </a:stretch>
        </p:blipFill>
        <p:spPr bwMode="auto">
          <a:xfrm>
            <a:off x="6215074" y="1285860"/>
            <a:ext cx="2643206" cy="1857388"/>
          </a:xfrm>
          <a:prstGeom prst="rect">
            <a:avLst/>
          </a:prstGeom>
          <a:ln>
            <a:noFill/>
          </a:ln>
          <a:effectLst>
            <a:softEdge rad="112500"/>
          </a:effectLst>
        </p:spPr>
      </p:pic>
      <p:pic>
        <p:nvPicPr>
          <p:cNvPr id="58372" name="Picture 4" descr="DSC_0062_pro.jpg"/>
          <p:cNvPicPr>
            <a:picLocks noChangeAspect="1" noChangeArrowheads="1"/>
          </p:cNvPicPr>
          <p:nvPr/>
        </p:nvPicPr>
        <p:blipFill>
          <a:blip r:embed="rId6" cstate="print"/>
          <a:srcRect/>
          <a:stretch>
            <a:fillRect/>
          </a:stretch>
        </p:blipFill>
        <p:spPr bwMode="auto">
          <a:xfrm>
            <a:off x="428596" y="4357694"/>
            <a:ext cx="2665554" cy="1785950"/>
          </a:xfrm>
          <a:prstGeom prst="rect">
            <a:avLst/>
          </a:prstGeom>
          <a:ln>
            <a:noFill/>
          </a:ln>
          <a:effectLst>
            <a:softEdge rad="112500"/>
          </a:effectLst>
        </p:spPr>
      </p:pic>
      <p:pic>
        <p:nvPicPr>
          <p:cNvPr id="58374" name="Picture 6" descr="https://portal.iv-edu.ru/dep/mouokinrn/moudodush/DocLib/IMG_2843_cr.jpg"/>
          <p:cNvPicPr>
            <a:picLocks noChangeAspect="1" noChangeArrowheads="1"/>
          </p:cNvPicPr>
          <p:nvPr/>
        </p:nvPicPr>
        <p:blipFill>
          <a:blip r:embed="rId7" cstate="print"/>
          <a:srcRect/>
          <a:stretch>
            <a:fillRect/>
          </a:stretch>
        </p:blipFill>
        <p:spPr bwMode="auto">
          <a:xfrm>
            <a:off x="6091868" y="4286256"/>
            <a:ext cx="2722468" cy="1785950"/>
          </a:xfrm>
          <a:prstGeom prst="rect">
            <a:avLst/>
          </a:prstGeom>
          <a:ln>
            <a:noFill/>
          </a:ln>
          <a:effectLst>
            <a:softEdge rad="112500"/>
          </a:effectLst>
        </p:spPr>
      </p:pic>
      <p:sp>
        <p:nvSpPr>
          <p:cNvPr id="8" name="TextBox 7"/>
          <p:cNvSpPr txBox="1"/>
          <p:nvPr/>
        </p:nvSpPr>
        <p:spPr>
          <a:xfrm>
            <a:off x="714348" y="3000372"/>
            <a:ext cx="1857388"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Хоккейный корт</a:t>
            </a:r>
          </a:p>
        </p:txBody>
      </p:sp>
      <p:sp>
        <p:nvSpPr>
          <p:cNvPr id="9" name="TextBox 8"/>
          <p:cNvSpPr txBox="1"/>
          <p:nvPr/>
        </p:nvSpPr>
        <p:spPr>
          <a:xfrm>
            <a:off x="3428992" y="4500570"/>
            <a:ext cx="2428892"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Многофункциональная спортивная площадка</a:t>
            </a:r>
          </a:p>
        </p:txBody>
      </p:sp>
      <p:sp>
        <p:nvSpPr>
          <p:cNvPr id="10" name="TextBox 9"/>
          <p:cNvSpPr txBox="1"/>
          <p:nvPr/>
        </p:nvSpPr>
        <p:spPr>
          <a:xfrm>
            <a:off x="6500826" y="3143248"/>
            <a:ext cx="2071702"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Стадион и ФОК</a:t>
            </a:r>
          </a:p>
        </p:txBody>
      </p:sp>
      <p:sp>
        <p:nvSpPr>
          <p:cNvPr id="11" name="TextBox 10"/>
          <p:cNvSpPr txBox="1"/>
          <p:nvPr/>
        </p:nvSpPr>
        <p:spPr>
          <a:xfrm>
            <a:off x="357158" y="6143644"/>
            <a:ext cx="2786082"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Физкультурно-оздоровительный комплекс </a:t>
            </a:r>
          </a:p>
        </p:txBody>
      </p:sp>
      <p:sp>
        <p:nvSpPr>
          <p:cNvPr id="12" name="TextBox 11"/>
          <p:cNvSpPr txBox="1"/>
          <p:nvPr/>
        </p:nvSpPr>
        <p:spPr>
          <a:xfrm>
            <a:off x="6286512" y="6143644"/>
            <a:ext cx="2357454" cy="584775"/>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Детская юношеская спортивная школа</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0"/>
            <a:ext cx="7886700" cy="849295"/>
          </a:xfrm>
        </p:spPr>
        <p:txBody>
          <a:bodyPr>
            <a:normAutofit/>
          </a:bodyPr>
          <a:lstStyle/>
          <a:p>
            <a:pPr algn="r"/>
            <a:r>
              <a:rPr lang="ru-RU" sz="3600" b="1" dirty="0">
                <a:solidFill>
                  <a:schemeClr val="accent2"/>
                </a:solidFill>
                <a:latin typeface="Times New Roman" pitchFamily="18" charset="0"/>
                <a:cs typeface="Times New Roman" pitchFamily="18" charset="0"/>
              </a:rPr>
              <a:t>Физическая культура и спорт</a:t>
            </a:r>
          </a:p>
        </p:txBody>
      </p:sp>
      <p:pic>
        <p:nvPicPr>
          <p:cNvPr id="28674" name="Picture 2" descr="https://sun9-64.userapi.com/c845420/v845420428/1e90f6/wRSK0feRJsQ.jpg"/>
          <p:cNvPicPr>
            <a:picLocks noChangeAspect="1" noChangeArrowheads="1"/>
          </p:cNvPicPr>
          <p:nvPr/>
        </p:nvPicPr>
        <p:blipFill>
          <a:blip r:embed="rId3" cstate="print"/>
          <a:srcRect/>
          <a:stretch>
            <a:fillRect/>
          </a:stretch>
        </p:blipFill>
        <p:spPr bwMode="auto">
          <a:xfrm>
            <a:off x="214282" y="1357298"/>
            <a:ext cx="2797904" cy="1571636"/>
          </a:xfrm>
          <a:prstGeom prst="rect">
            <a:avLst/>
          </a:prstGeom>
          <a:noFill/>
        </p:spPr>
      </p:pic>
      <p:pic>
        <p:nvPicPr>
          <p:cNvPr id="28676" name="Picture 4" descr="https://sun9-9.userapi.com/c854016/v854016850/227ff/f9Uq2BWlPmU.jpg"/>
          <p:cNvPicPr>
            <a:picLocks noChangeAspect="1" noChangeArrowheads="1"/>
          </p:cNvPicPr>
          <p:nvPr/>
        </p:nvPicPr>
        <p:blipFill>
          <a:blip r:embed="rId4" cstate="print"/>
          <a:srcRect/>
          <a:stretch>
            <a:fillRect/>
          </a:stretch>
        </p:blipFill>
        <p:spPr bwMode="auto">
          <a:xfrm>
            <a:off x="2500298" y="1500174"/>
            <a:ext cx="2925083" cy="1785950"/>
          </a:xfrm>
          <a:prstGeom prst="rect">
            <a:avLst/>
          </a:prstGeom>
          <a:noFill/>
        </p:spPr>
      </p:pic>
      <p:pic>
        <p:nvPicPr>
          <p:cNvPr id="28678" name="Picture 6" descr="https://sun9-54.userapi.com/c855424/v855424850/207bf/lH26CfS7OIs.jpg"/>
          <p:cNvPicPr>
            <a:picLocks noChangeAspect="1" noChangeArrowheads="1"/>
          </p:cNvPicPr>
          <p:nvPr/>
        </p:nvPicPr>
        <p:blipFill>
          <a:blip r:embed="rId5" cstate="print"/>
          <a:srcRect/>
          <a:stretch>
            <a:fillRect/>
          </a:stretch>
        </p:blipFill>
        <p:spPr bwMode="auto">
          <a:xfrm>
            <a:off x="642910" y="3000372"/>
            <a:ext cx="2587943" cy="1714512"/>
          </a:xfrm>
          <a:prstGeom prst="rect">
            <a:avLst/>
          </a:prstGeom>
          <a:noFill/>
        </p:spPr>
      </p:pic>
      <p:pic>
        <p:nvPicPr>
          <p:cNvPr id="28680" name="Picture 8" descr="https://sun9-29.userapi.com/c845218/v845218988/18898c/Wef7rb2Xk3Y.jpg"/>
          <p:cNvPicPr>
            <a:picLocks noChangeAspect="1" noChangeArrowheads="1"/>
          </p:cNvPicPr>
          <p:nvPr/>
        </p:nvPicPr>
        <p:blipFill>
          <a:blip r:embed="rId6" cstate="print"/>
          <a:srcRect/>
          <a:stretch>
            <a:fillRect/>
          </a:stretch>
        </p:blipFill>
        <p:spPr bwMode="auto">
          <a:xfrm>
            <a:off x="642910" y="4572008"/>
            <a:ext cx="3201979" cy="1798612"/>
          </a:xfrm>
          <a:prstGeom prst="rect">
            <a:avLst/>
          </a:prstGeom>
          <a:noFill/>
        </p:spPr>
      </p:pic>
      <p:pic>
        <p:nvPicPr>
          <p:cNvPr id="12" name="Рисунок 11" descr="D:\Users\AKudrikova\Desktop\e3TW0jB4g70.jpg"/>
          <p:cNvPicPr/>
          <p:nvPr/>
        </p:nvPicPr>
        <p:blipFill>
          <a:blip r:embed="rId7" cstate="print"/>
          <a:srcRect/>
          <a:stretch>
            <a:fillRect/>
          </a:stretch>
        </p:blipFill>
        <p:spPr bwMode="auto">
          <a:xfrm>
            <a:off x="3071802" y="2928934"/>
            <a:ext cx="2970213" cy="1857388"/>
          </a:xfrm>
          <a:prstGeom prst="rect">
            <a:avLst/>
          </a:prstGeom>
          <a:noFill/>
          <a:ln w="9525">
            <a:noFill/>
            <a:miter lim="800000"/>
            <a:headEnd/>
            <a:tailEnd/>
          </a:ln>
        </p:spPr>
      </p:pic>
      <p:pic>
        <p:nvPicPr>
          <p:cNvPr id="28686" name="Picture 14" descr="01.02.2020г. в г. Липецк прошел &quot;Межрегиональный турнир по панкратиону,посвященный Великой Победе&quot;"/>
          <p:cNvPicPr>
            <a:picLocks noChangeAspect="1" noChangeArrowheads="1"/>
          </p:cNvPicPr>
          <p:nvPr/>
        </p:nvPicPr>
        <p:blipFill>
          <a:blip r:embed="rId8"/>
          <a:srcRect/>
          <a:stretch>
            <a:fillRect/>
          </a:stretch>
        </p:blipFill>
        <p:spPr bwMode="auto">
          <a:xfrm>
            <a:off x="3571868" y="4357694"/>
            <a:ext cx="2852731" cy="2134159"/>
          </a:xfrm>
          <a:prstGeom prst="rect">
            <a:avLst/>
          </a:prstGeom>
          <a:noFill/>
        </p:spPr>
      </p:pic>
      <p:pic>
        <p:nvPicPr>
          <p:cNvPr id="28688" name="Picture 16" descr="ТАК ДЕРЖАТЬ!"/>
          <p:cNvPicPr>
            <a:picLocks noChangeAspect="1" noChangeArrowheads="1"/>
          </p:cNvPicPr>
          <p:nvPr/>
        </p:nvPicPr>
        <p:blipFill>
          <a:blip r:embed="rId9"/>
          <a:srcRect/>
          <a:stretch>
            <a:fillRect/>
          </a:stretch>
        </p:blipFill>
        <p:spPr bwMode="auto">
          <a:xfrm>
            <a:off x="5286380" y="1571612"/>
            <a:ext cx="2786082" cy="2084298"/>
          </a:xfrm>
          <a:prstGeom prst="rect">
            <a:avLst/>
          </a:prstGeom>
          <a:noFill/>
        </p:spPr>
      </p:pic>
      <p:pic>
        <p:nvPicPr>
          <p:cNvPr id="28690" name="Picture 18" descr="8 сентября  в Наволоках  на городском стадионе состоялся турнир по футболу среди мальчиков в возрастной группе 8-10 лет"/>
          <p:cNvPicPr>
            <a:picLocks noChangeAspect="1" noChangeArrowheads="1"/>
          </p:cNvPicPr>
          <p:nvPr/>
        </p:nvPicPr>
        <p:blipFill>
          <a:blip r:embed="rId10"/>
          <a:srcRect/>
          <a:stretch>
            <a:fillRect/>
          </a:stretch>
        </p:blipFill>
        <p:spPr bwMode="auto">
          <a:xfrm>
            <a:off x="5786446" y="3214686"/>
            <a:ext cx="2769245" cy="2071702"/>
          </a:xfrm>
          <a:prstGeom prst="rect">
            <a:avLst/>
          </a:prstGeom>
          <a:noFill/>
        </p:spPr>
      </p:pic>
      <p:pic>
        <p:nvPicPr>
          <p:cNvPr id="15362" name="Picture 2" descr="https://sun9-60.userapi.com/c857616/v857616807/39de5/FPebLe4Op6k.jpg"/>
          <p:cNvPicPr>
            <a:picLocks noChangeAspect="1" noChangeArrowheads="1"/>
          </p:cNvPicPr>
          <p:nvPr/>
        </p:nvPicPr>
        <p:blipFill>
          <a:blip r:embed="rId11" cstate="print"/>
          <a:srcRect/>
          <a:stretch>
            <a:fillRect/>
          </a:stretch>
        </p:blipFill>
        <p:spPr bwMode="auto">
          <a:xfrm>
            <a:off x="6143636" y="4786322"/>
            <a:ext cx="2587943" cy="17145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0"/>
            <a:ext cx="7886700" cy="849295"/>
          </a:xfrm>
        </p:spPr>
        <p:txBody>
          <a:bodyPr>
            <a:normAutofit/>
          </a:bodyPr>
          <a:lstStyle/>
          <a:p>
            <a:pPr algn="r"/>
            <a:r>
              <a:rPr lang="ru-RU" sz="3600" b="1" dirty="0">
                <a:solidFill>
                  <a:schemeClr val="accent2"/>
                </a:solidFill>
                <a:latin typeface="Times New Roman" pitchFamily="18" charset="0"/>
                <a:cs typeface="Times New Roman" pitchFamily="18" charset="0"/>
              </a:rPr>
              <a:t>Физическая культура и спорт</a:t>
            </a:r>
          </a:p>
        </p:txBody>
      </p:sp>
      <p:sp>
        <p:nvSpPr>
          <p:cNvPr id="2050" name="AutoShape 2" descr="https://mail.yandex.ru/message_part/c8b98e5553b6c3e9a0257e3e7e62a04a.jpg?_uid=1130000014309692&amp;name=c8b98e5553b6c3e9a0257e3e7e62a04a.jpg&amp;hid=1.2&amp;ids=171699735793567520&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1" name="Picture 3"/>
          <p:cNvPicPr>
            <a:picLocks noChangeAspect="1" noChangeArrowheads="1"/>
          </p:cNvPicPr>
          <p:nvPr/>
        </p:nvPicPr>
        <p:blipFill>
          <a:blip r:embed="rId3" cstate="print"/>
          <a:srcRect/>
          <a:stretch>
            <a:fillRect/>
          </a:stretch>
        </p:blipFill>
        <p:spPr bwMode="auto">
          <a:xfrm>
            <a:off x="500034" y="1285860"/>
            <a:ext cx="3024925" cy="203834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214942" y="1285860"/>
            <a:ext cx="3214710" cy="2017849"/>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2786050" y="4000504"/>
            <a:ext cx="3000396" cy="2055601"/>
          </a:xfrm>
          <a:prstGeom prst="rect">
            <a:avLst/>
          </a:prstGeom>
          <a:noFill/>
          <a:ln w="9525">
            <a:noFill/>
            <a:miter lim="800000"/>
            <a:headEnd/>
            <a:tailEnd/>
          </a:ln>
          <a:effectLst/>
        </p:spPr>
      </p:pic>
      <p:sp>
        <p:nvSpPr>
          <p:cNvPr id="2055" name="AutoShape 7" descr="https://mail.yandex.ru/message_part/12714db5508e7811c36bae1c4166351b.jpg?_uid=1130000014309692&amp;name=12714db5508e7811c36bae1c4166351b.jpg&amp;hid=1.2&amp;ids=171699735793567515&amp;no_disposition=y&amp;exif_rotat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7" name="Rectangle 9"/>
          <p:cNvSpPr>
            <a:spLocks noChangeArrowheads="1"/>
          </p:cNvSpPr>
          <p:nvPr/>
        </p:nvSpPr>
        <p:spPr bwMode="auto">
          <a:xfrm>
            <a:off x="0" y="3286124"/>
            <a:ext cx="364330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accent5">
                    <a:lumMod val="50000"/>
                  </a:schemeClr>
                </a:solidFill>
                <a:effectLst/>
                <a:latin typeface="Times New Roman" pitchFamily="18" charset="0"/>
                <a:ea typeface="Times New Roman" pitchFamily="18" charset="0"/>
                <a:cs typeface="Times New Roman" pitchFamily="18" charset="0"/>
              </a:rPr>
              <a:t>12 Всероссийские Молодёжные Игры</a:t>
            </a:r>
          </a:p>
          <a:p>
            <a:pPr marL="0" marR="0" lvl="0" indent="0" algn="ctr" defTabSz="914400" rtl="0" eaLnBrk="1" fontAlgn="base" latinLnBrk="0" hangingPunct="1">
              <a:lnSpc>
                <a:spcPct val="100000"/>
              </a:lnSpc>
              <a:spcBef>
                <a:spcPct val="0"/>
              </a:spcBef>
              <a:spcAft>
                <a:spcPct val="0"/>
              </a:spcAft>
              <a:buClrTx/>
              <a:buSzTx/>
              <a:buFontTx/>
              <a:buNone/>
              <a:tabLst/>
            </a:pPr>
            <a:r>
              <a:rPr lang="ru-RU" sz="1600" b="1" dirty="0">
                <a:solidFill>
                  <a:schemeClr val="accent5">
                    <a:lumMod val="50000"/>
                  </a:schemeClr>
                </a:solidFill>
                <a:latin typeface="Times New Roman" pitchFamily="18" charset="0"/>
                <a:cs typeface="Times New Roman" pitchFamily="18" charset="0"/>
              </a:rPr>
              <a:t>Тренер </a:t>
            </a:r>
            <a:r>
              <a:rPr lang="ru-RU" sz="1600" b="1" dirty="0" err="1">
                <a:solidFill>
                  <a:schemeClr val="accent5">
                    <a:lumMod val="50000"/>
                  </a:schemeClr>
                </a:solidFill>
                <a:latin typeface="Times New Roman" pitchFamily="18" charset="0"/>
                <a:cs typeface="Times New Roman" pitchFamily="18" charset="0"/>
              </a:rPr>
              <a:t>Тарунтаев</a:t>
            </a:r>
            <a:r>
              <a:rPr lang="ru-RU" sz="1600" b="1" dirty="0">
                <a:solidFill>
                  <a:schemeClr val="accent5">
                    <a:lumMod val="50000"/>
                  </a:schemeClr>
                </a:solidFill>
                <a:latin typeface="Times New Roman" pitchFamily="18" charset="0"/>
                <a:cs typeface="Times New Roman" pitchFamily="18" charset="0"/>
              </a:rPr>
              <a:t> Евгений</a:t>
            </a:r>
            <a:endParaRPr kumimoji="0" lang="ru-RU" sz="1600" b="1" i="0" u="none" strike="noStrike" cap="none" normalizeH="0" baseline="0" dirty="0">
              <a:ln>
                <a:noFill/>
              </a:ln>
              <a:solidFill>
                <a:schemeClr val="accent5">
                  <a:lumMod val="50000"/>
                </a:schemeClr>
              </a:solidFill>
              <a:effectLst/>
              <a:latin typeface="Times New Roman" pitchFamily="18" charset="0"/>
              <a:cs typeface="Times New Roman" pitchFamily="18" charset="0"/>
            </a:endParaRPr>
          </a:p>
        </p:txBody>
      </p:sp>
      <p:sp>
        <p:nvSpPr>
          <p:cNvPr id="19" name="Rectangle 9"/>
          <p:cNvSpPr>
            <a:spLocks noChangeArrowheads="1"/>
          </p:cNvSpPr>
          <p:nvPr/>
        </p:nvSpPr>
        <p:spPr bwMode="auto">
          <a:xfrm>
            <a:off x="4929190" y="3286124"/>
            <a:ext cx="364330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1600" b="1" dirty="0">
                <a:solidFill>
                  <a:schemeClr val="accent5">
                    <a:lumMod val="50000"/>
                  </a:schemeClr>
                </a:solidFill>
                <a:latin typeface="Times New Roman" pitchFamily="18" charset="0"/>
                <a:cs typeface="Times New Roman" pitchFamily="18" charset="0"/>
              </a:rPr>
              <a:t>Чемпионат и первенство бойцовского клуба «Легион» </a:t>
            </a:r>
          </a:p>
          <a:p>
            <a:pPr lvl="0" algn="ctr" fontAlgn="base">
              <a:spcBef>
                <a:spcPct val="0"/>
              </a:spcBef>
              <a:spcAft>
                <a:spcPct val="0"/>
              </a:spcAft>
            </a:pPr>
            <a:r>
              <a:rPr lang="ru-RU" sz="1600" b="1" dirty="0">
                <a:solidFill>
                  <a:schemeClr val="accent5">
                    <a:lumMod val="50000"/>
                  </a:schemeClr>
                </a:solidFill>
                <a:latin typeface="Times New Roman" pitchFamily="18" charset="0"/>
                <a:cs typeface="Times New Roman" pitchFamily="18" charset="0"/>
              </a:rPr>
              <a:t>Тренер </a:t>
            </a:r>
            <a:r>
              <a:rPr lang="ru-RU" sz="1600" b="1" dirty="0" err="1">
                <a:solidFill>
                  <a:schemeClr val="accent5">
                    <a:lumMod val="50000"/>
                  </a:schemeClr>
                </a:solidFill>
                <a:latin typeface="Times New Roman" pitchFamily="18" charset="0"/>
                <a:cs typeface="Times New Roman" pitchFamily="18" charset="0"/>
              </a:rPr>
              <a:t>Тарунтаев</a:t>
            </a:r>
            <a:r>
              <a:rPr lang="ru-RU" sz="1600" b="1" dirty="0">
                <a:solidFill>
                  <a:schemeClr val="accent5">
                    <a:lumMod val="50000"/>
                  </a:schemeClr>
                </a:solidFill>
                <a:latin typeface="Times New Roman" pitchFamily="18" charset="0"/>
                <a:cs typeface="Times New Roman" pitchFamily="18" charset="0"/>
              </a:rPr>
              <a:t> Евгений</a:t>
            </a:r>
            <a:endParaRPr kumimoji="0" lang="ru-RU" sz="1600" b="1" i="0" u="none" strike="noStrike" cap="none" normalizeH="0" baseline="0" dirty="0">
              <a:ln>
                <a:noFill/>
              </a:ln>
              <a:solidFill>
                <a:schemeClr val="accent5">
                  <a:lumMod val="50000"/>
                </a:schemeClr>
              </a:solidFill>
              <a:effectLst/>
              <a:latin typeface="Times New Roman" pitchFamily="18" charset="0"/>
              <a:cs typeface="Times New Roman" pitchFamily="18" charset="0"/>
            </a:endParaRPr>
          </a:p>
        </p:txBody>
      </p:sp>
      <p:sp>
        <p:nvSpPr>
          <p:cNvPr id="20" name="Rectangle 9"/>
          <p:cNvSpPr>
            <a:spLocks noChangeArrowheads="1"/>
          </p:cNvSpPr>
          <p:nvPr/>
        </p:nvSpPr>
        <p:spPr bwMode="auto">
          <a:xfrm>
            <a:off x="2071670" y="6027003"/>
            <a:ext cx="40004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1600" b="1" dirty="0">
                <a:solidFill>
                  <a:schemeClr val="accent5">
                    <a:lumMod val="50000"/>
                  </a:schemeClr>
                </a:solidFill>
                <a:latin typeface="Times New Roman" pitchFamily="18" charset="0"/>
                <a:cs typeface="Times New Roman" pitchFamily="18" charset="0"/>
              </a:rPr>
              <a:t>Соревнования по рукопашному бою посвященные" Дню работника органов безопасности«. Тренер Добров Роман</a:t>
            </a:r>
            <a:endParaRPr kumimoji="0" lang="ru-RU" sz="1600" b="1" i="0" u="none" strike="noStrike" cap="none" normalizeH="0" baseline="0" dirty="0">
              <a:ln>
                <a:noFill/>
              </a:ln>
              <a:solidFill>
                <a:schemeClr val="accent5">
                  <a:lumMod val="50000"/>
                </a:schemeClr>
              </a:solidFill>
              <a:effectLst/>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777858"/>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p>
        </p:txBody>
      </p:sp>
      <p:pic>
        <p:nvPicPr>
          <p:cNvPr id="59394" name="Picture 2"/>
          <p:cNvPicPr>
            <a:picLocks noChangeAspect="1" noChangeArrowheads="1"/>
          </p:cNvPicPr>
          <p:nvPr/>
        </p:nvPicPr>
        <p:blipFill>
          <a:blip r:embed="rId3" cstate="print"/>
          <a:srcRect/>
          <a:stretch>
            <a:fillRect/>
          </a:stretch>
        </p:blipFill>
        <p:spPr bwMode="auto">
          <a:xfrm>
            <a:off x="357158" y="1167513"/>
            <a:ext cx="4000528" cy="2547239"/>
          </a:xfrm>
          <a:prstGeom prst="rect">
            <a:avLst/>
          </a:prstGeom>
          <a:ln>
            <a:noFill/>
          </a:ln>
          <a:effectLst>
            <a:softEdge rad="112500"/>
          </a:effectLst>
        </p:spPr>
      </p:pic>
      <p:pic>
        <p:nvPicPr>
          <p:cNvPr id="59395" name="Picture 3"/>
          <p:cNvPicPr>
            <a:picLocks noChangeAspect="1" noChangeArrowheads="1"/>
          </p:cNvPicPr>
          <p:nvPr/>
        </p:nvPicPr>
        <p:blipFill>
          <a:blip r:embed="rId4" cstate="print"/>
          <a:srcRect/>
          <a:stretch>
            <a:fillRect/>
          </a:stretch>
        </p:blipFill>
        <p:spPr bwMode="auto">
          <a:xfrm>
            <a:off x="5072066" y="1214422"/>
            <a:ext cx="3500462" cy="2324569"/>
          </a:xfrm>
          <a:prstGeom prst="rect">
            <a:avLst/>
          </a:prstGeom>
          <a:ln>
            <a:noFill/>
          </a:ln>
          <a:effectLst>
            <a:softEdge rad="112500"/>
          </a:effectLst>
        </p:spPr>
      </p:pic>
      <p:pic>
        <p:nvPicPr>
          <p:cNvPr id="59397" name="Picture 5" descr="первомайский дом культуры"/>
          <p:cNvPicPr>
            <a:picLocks noChangeAspect="1" noChangeArrowheads="1"/>
          </p:cNvPicPr>
          <p:nvPr/>
        </p:nvPicPr>
        <p:blipFill>
          <a:blip r:embed="rId5"/>
          <a:srcRect/>
          <a:stretch>
            <a:fillRect/>
          </a:stretch>
        </p:blipFill>
        <p:spPr bwMode="auto">
          <a:xfrm>
            <a:off x="5143504" y="4000504"/>
            <a:ext cx="3429024" cy="2392645"/>
          </a:xfrm>
          <a:prstGeom prst="rect">
            <a:avLst/>
          </a:prstGeom>
          <a:ln>
            <a:noFill/>
          </a:ln>
          <a:effectLst>
            <a:softEdge rad="112500"/>
          </a:effectLst>
        </p:spPr>
      </p:pic>
      <p:sp>
        <p:nvSpPr>
          <p:cNvPr id="6" name="TextBox 5"/>
          <p:cNvSpPr txBox="1"/>
          <p:nvPr/>
        </p:nvSpPr>
        <p:spPr>
          <a:xfrm>
            <a:off x="642910" y="3643314"/>
            <a:ext cx="3500462" cy="523220"/>
          </a:xfrm>
          <a:prstGeom prst="rect">
            <a:avLst/>
          </a:prstGeom>
          <a:noFill/>
        </p:spPr>
        <p:txBody>
          <a:bodyPr wrap="square" rtlCol="0">
            <a:spAutoFit/>
          </a:bodyPr>
          <a:lstStyle/>
          <a:p>
            <a:r>
              <a:rPr lang="ru-RU" sz="1400" b="1" dirty="0">
                <a:solidFill>
                  <a:schemeClr val="accent5">
                    <a:lumMod val="50000"/>
                  </a:schemeClr>
                </a:solidFill>
                <a:latin typeface="Times New Roman" pitchFamily="18" charset="0"/>
                <a:cs typeface="Times New Roman" pitchFamily="18" charset="0"/>
              </a:rPr>
              <a:t>МБУ «СО </a:t>
            </a:r>
            <a:r>
              <a:rPr lang="ru-RU" sz="1400" b="1" dirty="0" err="1">
                <a:solidFill>
                  <a:schemeClr val="accent5">
                    <a:lumMod val="50000"/>
                  </a:schemeClr>
                </a:solidFill>
                <a:latin typeface="Times New Roman" pitchFamily="18" charset="0"/>
                <a:cs typeface="Times New Roman" pitchFamily="18" charset="0"/>
              </a:rPr>
              <a:t>Наволокского</a:t>
            </a:r>
            <a:r>
              <a:rPr lang="ru-RU" sz="1400" b="1" dirty="0">
                <a:solidFill>
                  <a:schemeClr val="accent5">
                    <a:lumMod val="50000"/>
                  </a:schemeClr>
                </a:solidFill>
                <a:latin typeface="Times New Roman" pitchFamily="18" charset="0"/>
                <a:cs typeface="Times New Roman" pitchFamily="18" charset="0"/>
              </a:rPr>
              <a:t> городского поселения»</a:t>
            </a:r>
          </a:p>
        </p:txBody>
      </p:sp>
      <p:sp>
        <p:nvSpPr>
          <p:cNvPr id="7" name="TextBox 6"/>
          <p:cNvSpPr txBox="1"/>
          <p:nvPr/>
        </p:nvSpPr>
        <p:spPr>
          <a:xfrm>
            <a:off x="5286380" y="3571876"/>
            <a:ext cx="3000396" cy="338554"/>
          </a:xfrm>
          <a:prstGeom prst="rect">
            <a:avLst/>
          </a:prstGeom>
          <a:noFill/>
        </p:spPr>
        <p:txBody>
          <a:bodyPr wrap="square" rtlCol="0">
            <a:spAutoFit/>
          </a:bodyPr>
          <a:lstStyle/>
          <a:p>
            <a:pPr algn="ctr"/>
            <a:r>
              <a:rPr lang="ru-RU" sz="1600" b="1" dirty="0" err="1">
                <a:solidFill>
                  <a:schemeClr val="accent5">
                    <a:lumMod val="50000"/>
                  </a:schemeClr>
                </a:solidFill>
                <a:latin typeface="Times New Roman" pitchFamily="18" charset="0"/>
                <a:cs typeface="Times New Roman" pitchFamily="18" charset="0"/>
              </a:rPr>
              <a:t>Наволокский</a:t>
            </a:r>
            <a:r>
              <a:rPr lang="ru-RU" sz="1600" b="1" dirty="0">
                <a:solidFill>
                  <a:schemeClr val="accent5">
                    <a:lumMod val="50000"/>
                  </a:schemeClr>
                </a:solidFill>
                <a:latin typeface="Times New Roman" pitchFamily="18" charset="0"/>
                <a:cs typeface="Times New Roman" pitchFamily="18" charset="0"/>
              </a:rPr>
              <a:t> дом культуры</a:t>
            </a:r>
          </a:p>
        </p:txBody>
      </p:sp>
      <p:sp>
        <p:nvSpPr>
          <p:cNvPr id="8" name="TextBox 7"/>
          <p:cNvSpPr txBox="1"/>
          <p:nvPr/>
        </p:nvSpPr>
        <p:spPr>
          <a:xfrm>
            <a:off x="5357818" y="6286520"/>
            <a:ext cx="3214710" cy="338554"/>
          </a:xfrm>
          <a:prstGeom prst="rect">
            <a:avLst/>
          </a:prstGeom>
          <a:noFill/>
        </p:spPr>
        <p:txBody>
          <a:bodyPr wrap="square" rtlCol="0">
            <a:spAutoFit/>
          </a:bodyPr>
          <a:lstStyle/>
          <a:p>
            <a:pPr algn="ctr"/>
            <a:r>
              <a:rPr lang="ru-RU" sz="1600" b="1" dirty="0">
                <a:solidFill>
                  <a:schemeClr val="accent5">
                    <a:lumMod val="50000"/>
                  </a:schemeClr>
                </a:solidFill>
                <a:latin typeface="Times New Roman" pitchFamily="18" charset="0"/>
                <a:cs typeface="Times New Roman" pitchFamily="18" charset="0"/>
              </a:rPr>
              <a:t>Первомайский дом культуры</a:t>
            </a:r>
          </a:p>
        </p:txBody>
      </p:sp>
      <p:pic>
        <p:nvPicPr>
          <p:cNvPr id="9" name="Рисунок 8" descr="IMG_20190312_125936.jpg"/>
          <p:cNvPicPr>
            <a:picLocks noChangeAspect="1"/>
          </p:cNvPicPr>
          <p:nvPr/>
        </p:nvPicPr>
        <p:blipFill>
          <a:blip r:embed="rId6" cstate="print"/>
          <a:stretch>
            <a:fillRect/>
          </a:stretch>
        </p:blipFill>
        <p:spPr>
          <a:xfrm>
            <a:off x="571472" y="4071942"/>
            <a:ext cx="3786214" cy="2357454"/>
          </a:xfrm>
          <a:prstGeom prst="rect">
            <a:avLst/>
          </a:prstGeom>
          <a:ln>
            <a:noFill/>
          </a:ln>
          <a:effectLst>
            <a:softEdge rad="112500"/>
          </a:effectLst>
        </p:spPr>
      </p:pic>
      <p:sp>
        <p:nvSpPr>
          <p:cNvPr id="11" name="TextBox 10"/>
          <p:cNvSpPr txBox="1"/>
          <p:nvPr/>
        </p:nvSpPr>
        <p:spPr>
          <a:xfrm>
            <a:off x="642910" y="6273225"/>
            <a:ext cx="3643338" cy="584775"/>
          </a:xfrm>
          <a:prstGeom prst="rect">
            <a:avLst/>
          </a:prstGeom>
          <a:noFill/>
        </p:spPr>
        <p:txBody>
          <a:bodyPr wrap="square" rtlCol="0">
            <a:spAutoFit/>
          </a:bodyPr>
          <a:lstStyle/>
          <a:p>
            <a:pPr algn="ctr"/>
            <a:r>
              <a:rPr lang="ru-RU" sz="1600" b="1" dirty="0" err="1">
                <a:solidFill>
                  <a:schemeClr val="accent5">
                    <a:lumMod val="50000"/>
                  </a:schemeClr>
                </a:solidFill>
                <a:latin typeface="Times New Roman" pitchFamily="18" charset="0"/>
                <a:cs typeface="Times New Roman" pitchFamily="18" charset="0"/>
              </a:rPr>
              <a:t>Наволокская</a:t>
            </a:r>
            <a:r>
              <a:rPr lang="ru-RU" sz="1600" b="1" dirty="0">
                <a:solidFill>
                  <a:schemeClr val="accent5">
                    <a:lumMod val="50000"/>
                  </a:schemeClr>
                </a:solidFill>
                <a:latin typeface="Times New Roman" pitchFamily="18" charset="0"/>
                <a:cs typeface="Times New Roman" pitchFamily="18" charset="0"/>
              </a:rPr>
              <a:t> библиотека семейного чтения</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7886700" cy="849296"/>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p>
        </p:txBody>
      </p:sp>
      <p:pic>
        <p:nvPicPr>
          <p:cNvPr id="11266" name="Picture 2" descr="Театр озаряет душу. Час искусства"/>
          <p:cNvPicPr>
            <a:picLocks noChangeAspect="1" noChangeArrowheads="1"/>
          </p:cNvPicPr>
          <p:nvPr/>
        </p:nvPicPr>
        <p:blipFill>
          <a:blip r:embed="rId3"/>
          <a:srcRect/>
          <a:stretch>
            <a:fillRect/>
          </a:stretch>
        </p:blipFill>
        <p:spPr bwMode="auto">
          <a:xfrm>
            <a:off x="357158" y="1214422"/>
            <a:ext cx="3071802" cy="2298048"/>
          </a:xfrm>
          <a:prstGeom prst="rect">
            <a:avLst/>
          </a:prstGeom>
          <a:noFill/>
        </p:spPr>
      </p:pic>
      <p:pic>
        <p:nvPicPr>
          <p:cNvPr id="11268" name="Picture 4" descr="92 творческий сезон Наволокского ДК – ОТКРЫТ!!!"/>
          <p:cNvPicPr>
            <a:picLocks noChangeAspect="1" noChangeArrowheads="1"/>
          </p:cNvPicPr>
          <p:nvPr/>
        </p:nvPicPr>
        <p:blipFill>
          <a:blip r:embed="rId4"/>
          <a:srcRect/>
          <a:stretch>
            <a:fillRect/>
          </a:stretch>
        </p:blipFill>
        <p:spPr bwMode="auto">
          <a:xfrm>
            <a:off x="2857488" y="1500174"/>
            <a:ext cx="3286148" cy="2185247"/>
          </a:xfrm>
          <a:prstGeom prst="rect">
            <a:avLst/>
          </a:prstGeom>
          <a:noFill/>
        </p:spPr>
      </p:pic>
      <p:pic>
        <p:nvPicPr>
          <p:cNvPr id="11270" name="Picture 6" descr="В канун празднования Дня народного единства, МБУ «СО Наволокского городского поселения» приобрело мебель для детского абонемента Наволокской библиотеки семейного чтения и тренажеры для физкультурно - оздоровительного комплекса."/>
          <p:cNvPicPr>
            <a:picLocks noChangeAspect="1" noChangeArrowheads="1"/>
          </p:cNvPicPr>
          <p:nvPr/>
        </p:nvPicPr>
        <p:blipFill>
          <a:blip r:embed="rId5"/>
          <a:srcRect/>
          <a:stretch>
            <a:fillRect/>
          </a:stretch>
        </p:blipFill>
        <p:spPr bwMode="auto">
          <a:xfrm>
            <a:off x="500034" y="2857496"/>
            <a:ext cx="3357586" cy="2232752"/>
          </a:xfrm>
          <a:prstGeom prst="rect">
            <a:avLst/>
          </a:prstGeom>
          <a:noFill/>
        </p:spPr>
      </p:pic>
      <p:pic>
        <p:nvPicPr>
          <p:cNvPr id="11276" name="Picture 12" descr="В Наволоках назвали имена победителей городского конкурса «Женщина года»"/>
          <p:cNvPicPr>
            <a:picLocks noChangeAspect="1" noChangeArrowheads="1"/>
          </p:cNvPicPr>
          <p:nvPr/>
        </p:nvPicPr>
        <p:blipFill>
          <a:blip r:embed="rId6"/>
          <a:srcRect/>
          <a:stretch>
            <a:fillRect/>
          </a:stretch>
        </p:blipFill>
        <p:spPr bwMode="auto">
          <a:xfrm>
            <a:off x="5072066" y="2000240"/>
            <a:ext cx="3781425" cy="2505076"/>
          </a:xfrm>
          <a:prstGeom prst="rect">
            <a:avLst/>
          </a:prstGeom>
          <a:noFill/>
        </p:spPr>
      </p:pic>
      <p:pic>
        <p:nvPicPr>
          <p:cNvPr id="11272" name="Picture 8" descr="Интеллектуальная игра в библиотеке «Душа России в символах»"/>
          <p:cNvPicPr>
            <a:picLocks noChangeAspect="1" noChangeArrowheads="1"/>
          </p:cNvPicPr>
          <p:nvPr/>
        </p:nvPicPr>
        <p:blipFill>
          <a:blip r:embed="rId7"/>
          <a:srcRect/>
          <a:stretch>
            <a:fillRect/>
          </a:stretch>
        </p:blipFill>
        <p:spPr bwMode="auto">
          <a:xfrm>
            <a:off x="2786050" y="3071810"/>
            <a:ext cx="3132724" cy="2357454"/>
          </a:xfrm>
          <a:prstGeom prst="rect">
            <a:avLst/>
          </a:prstGeom>
          <a:noFill/>
        </p:spPr>
      </p:pic>
      <p:pic>
        <p:nvPicPr>
          <p:cNvPr id="11274" name="Picture 10" descr="День открытых дверей в Первомайском доме культуры"/>
          <p:cNvPicPr>
            <a:picLocks noChangeAspect="1" noChangeArrowheads="1"/>
          </p:cNvPicPr>
          <p:nvPr/>
        </p:nvPicPr>
        <p:blipFill>
          <a:blip r:embed="rId8"/>
          <a:srcRect/>
          <a:stretch>
            <a:fillRect/>
          </a:stretch>
        </p:blipFill>
        <p:spPr bwMode="auto">
          <a:xfrm>
            <a:off x="285720" y="4429132"/>
            <a:ext cx="3286148" cy="2168693"/>
          </a:xfrm>
          <a:prstGeom prst="rect">
            <a:avLst/>
          </a:prstGeom>
          <a:noFill/>
        </p:spPr>
      </p:pic>
      <p:pic>
        <p:nvPicPr>
          <p:cNvPr id="11278" name="Picture 14" descr="Мюзикл по пьесе Н.В. Гоголя «Ночь перед Рождеством»"/>
          <p:cNvPicPr>
            <a:picLocks noChangeAspect="1" noChangeArrowheads="1"/>
          </p:cNvPicPr>
          <p:nvPr/>
        </p:nvPicPr>
        <p:blipFill>
          <a:blip r:embed="rId9"/>
          <a:srcRect/>
          <a:stretch>
            <a:fillRect/>
          </a:stretch>
        </p:blipFill>
        <p:spPr bwMode="auto">
          <a:xfrm>
            <a:off x="2500298" y="4643446"/>
            <a:ext cx="3781425" cy="1933576"/>
          </a:xfrm>
          <a:prstGeom prst="rect">
            <a:avLst/>
          </a:prstGeom>
          <a:noFill/>
        </p:spPr>
      </p:pic>
      <p:pic>
        <p:nvPicPr>
          <p:cNvPr id="11280" name="Picture 16" descr="Новый год в Наволокском доме культуры"/>
          <p:cNvPicPr>
            <a:picLocks noChangeAspect="1" noChangeArrowheads="1"/>
          </p:cNvPicPr>
          <p:nvPr/>
        </p:nvPicPr>
        <p:blipFill>
          <a:blip r:embed="rId10"/>
          <a:srcRect/>
          <a:stretch>
            <a:fillRect/>
          </a:stretch>
        </p:blipFill>
        <p:spPr bwMode="auto">
          <a:xfrm>
            <a:off x="5362575" y="4357694"/>
            <a:ext cx="3495705" cy="214314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423502" cy="2871625"/>
          </a:xfrm>
        </p:spPr>
        <p:txBody>
          <a:bodyPr>
            <a:noAutofit/>
          </a:bodyPr>
          <a:lstStyle/>
          <a:p>
            <a:pPr marL="0" indent="0">
              <a:spcBef>
                <a:spcPts val="0"/>
              </a:spcBef>
              <a:buNone/>
            </a:pPr>
            <a:r>
              <a:rPr lang="ru-RU" sz="2000" b="1" u="sng" dirty="0">
                <a:solidFill>
                  <a:schemeClr val="accent5">
                    <a:lumMod val="50000"/>
                  </a:schemeClr>
                </a:solidFill>
                <a:latin typeface="Times New Roman" pitchFamily="18" charset="0"/>
                <a:cs typeface="Times New Roman" pitchFamily="18" charset="0"/>
              </a:rPr>
              <a:t>Инвестиционный проект</a:t>
            </a:r>
            <a:r>
              <a:rPr lang="ru-RU" sz="2000" b="1" dirty="0">
                <a:solidFill>
                  <a:schemeClr val="accent5">
                    <a:lumMod val="50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«Создание комплексного высокотехнологичного производства перевязочных материалов».</a:t>
            </a:r>
          </a:p>
          <a:p>
            <a:pPr marL="0" indent="0">
              <a:spcBef>
                <a:spcPts val="0"/>
              </a:spcBef>
              <a:buNone/>
            </a:pPr>
            <a:r>
              <a:rPr lang="ru-RU" sz="2000" b="1" u="sng" dirty="0">
                <a:solidFill>
                  <a:schemeClr val="accent5">
                    <a:lumMod val="50000"/>
                  </a:schemeClr>
                </a:solidFill>
                <a:latin typeface="Times New Roman" pitchFamily="18" charset="0"/>
                <a:cs typeface="Times New Roman" pitchFamily="18" charset="0"/>
              </a:rPr>
              <a:t>Цель проекта</a:t>
            </a:r>
            <a:r>
              <a:rPr lang="ru-RU" sz="2000" b="1" dirty="0">
                <a:solidFill>
                  <a:schemeClr val="accent5">
                    <a:lumMod val="50000"/>
                  </a:schemeClr>
                </a:solidFill>
                <a:latin typeface="Times New Roman" pitchFamily="18" charset="0"/>
                <a:cs typeface="Times New Roman" pitchFamily="18" charset="0"/>
              </a:rPr>
              <a:t> –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организация производства марли, соответствующей российским и европейским стандартам, и перевязочных материалов из нее: бинтов, отрезов, салфеток.</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57818" y="1285860"/>
            <a:ext cx="3786182" cy="2714643"/>
          </a:xfrm>
          <a:prstGeom prst="rect">
            <a:avLst/>
          </a:prstGeom>
        </p:spPr>
      </p:pic>
      <p:pic>
        <p:nvPicPr>
          <p:cNvPr id="8" name="Рисунок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4214818"/>
            <a:ext cx="3828560" cy="2643182"/>
          </a:xfrm>
          <a:prstGeom prst="rect">
            <a:avLst/>
          </a:prstGeom>
        </p:spPr>
      </p:pic>
      <p:sp>
        <p:nvSpPr>
          <p:cNvPr id="10" name="TextBox 9"/>
          <p:cNvSpPr txBox="1"/>
          <p:nvPr/>
        </p:nvSpPr>
        <p:spPr>
          <a:xfrm>
            <a:off x="0" y="571480"/>
            <a:ext cx="4929190" cy="584775"/>
          </a:xfrm>
          <a:prstGeom prst="rect">
            <a:avLst/>
          </a:prstGeom>
          <a:noFill/>
        </p:spPr>
        <p:txBody>
          <a:bodyPr wrap="square" rtlCol="0">
            <a:spAutoFit/>
          </a:bodyPr>
          <a:lstStyle/>
          <a:p>
            <a:r>
              <a:rPr lang="ru-RU" sz="3200" b="1" dirty="0">
                <a:solidFill>
                  <a:schemeClr val="bg1"/>
                </a:solidFill>
                <a:latin typeface="Times New Roman" pitchFamily="18" charset="0"/>
                <a:cs typeface="Times New Roman" pitchFamily="18" charset="0"/>
              </a:rPr>
              <a:t>ООО «ХБК Навтекс»</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 xmlns:a16="http://schemas.microsoft.com/office/drawing/2014/main" val="20000"/>
                    </a:ext>
                  </a:extLst>
                </a:gridCol>
                <a:gridCol w="1285884">
                  <a:extLst>
                    <a:ext uri="{9D8B030D-6E8A-4147-A177-3AD203B41FA5}">
                      <a16:colId xmlns="" xmlns:a16="http://schemas.microsoft.com/office/drawing/2014/main" val="20001"/>
                    </a:ext>
                  </a:extLst>
                </a:gridCol>
                <a:gridCol w="1571604">
                  <a:extLst>
                    <a:ext uri="{9D8B030D-6E8A-4147-A177-3AD203B41FA5}">
                      <a16:colId xmlns=""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Исполнение</a:t>
                      </a:r>
                    </a:p>
                  </a:txBody>
                  <a:tcPr/>
                </a:tc>
                <a:extLst>
                  <a:ext uri="{0D108BD9-81ED-4DB2-BD59-A6C34878D82A}">
                    <a16:rowId xmlns=""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169,0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124,8</a:t>
                      </a:r>
                    </a:p>
                  </a:txBody>
                  <a:tcPr/>
                </a:tc>
                <a:extLst>
                  <a:ext uri="{0D108BD9-81ED-4DB2-BD59-A6C34878D82A}">
                    <a16:rowId xmlns=""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425</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885</a:t>
                      </a: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 xmlns:p14="http://schemas.microsoft.com/office/powerpoint/2010/main" val="37426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706420"/>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endParaRPr lang="ru-RU" sz="3600" dirty="0"/>
          </a:p>
        </p:txBody>
      </p:sp>
      <p:pic>
        <p:nvPicPr>
          <p:cNvPr id="1026" name="Picture 2"/>
          <p:cNvPicPr>
            <a:picLocks noChangeAspect="1" noChangeArrowheads="1"/>
          </p:cNvPicPr>
          <p:nvPr/>
        </p:nvPicPr>
        <p:blipFill>
          <a:blip r:embed="rId3"/>
          <a:srcRect/>
          <a:stretch>
            <a:fillRect/>
          </a:stretch>
        </p:blipFill>
        <p:spPr bwMode="auto">
          <a:xfrm>
            <a:off x="357159" y="1500174"/>
            <a:ext cx="3786214" cy="2714273"/>
          </a:xfrm>
          <a:prstGeom prst="rect">
            <a:avLst/>
          </a:prstGeom>
          <a:noFill/>
          <a:ln w="9525">
            <a:noFill/>
            <a:miter lim="800000"/>
            <a:headEnd/>
            <a:tailEnd/>
          </a:ln>
          <a:effectLst/>
        </p:spPr>
      </p:pic>
      <p:sp>
        <p:nvSpPr>
          <p:cNvPr id="5" name="Прямоугольник 4"/>
          <p:cNvSpPr/>
          <p:nvPr/>
        </p:nvSpPr>
        <p:spPr>
          <a:xfrm>
            <a:off x="0" y="4429132"/>
            <a:ext cx="4286248" cy="1200329"/>
          </a:xfrm>
          <a:prstGeom prst="rect">
            <a:avLst/>
          </a:prstGeom>
        </p:spPr>
        <p:txBody>
          <a:bodyPr wrap="square">
            <a:spAutoFit/>
          </a:bodyPr>
          <a:lstStyle/>
          <a:p>
            <a:pPr algn="ctr"/>
            <a:r>
              <a:rPr lang="ru-RU" b="1" dirty="0">
                <a:solidFill>
                  <a:schemeClr val="accent5">
                    <a:lumMod val="50000"/>
                  </a:schemeClr>
                </a:solidFill>
                <a:latin typeface="Times New Roman" pitchFamily="18" charset="0"/>
                <a:cs typeface="Times New Roman" pitchFamily="18" charset="0"/>
              </a:rPr>
              <a:t>Ансамбль народных инструментов </a:t>
            </a:r>
          </a:p>
          <a:p>
            <a:pPr algn="ctr"/>
            <a:r>
              <a:rPr lang="ru-RU" b="1" dirty="0">
                <a:solidFill>
                  <a:schemeClr val="accent5">
                    <a:lumMod val="50000"/>
                  </a:schemeClr>
                </a:solidFill>
                <a:latin typeface="Times New Roman" pitchFamily="18" charset="0"/>
                <a:cs typeface="Times New Roman" pitchFamily="18" charset="0"/>
              </a:rPr>
              <a:t>«</a:t>
            </a:r>
            <a:r>
              <a:rPr lang="ru-RU" b="1" dirty="0" err="1">
                <a:solidFill>
                  <a:schemeClr val="accent5">
                    <a:lumMod val="50000"/>
                  </a:schemeClr>
                </a:solidFill>
                <a:latin typeface="Times New Roman" pitchFamily="18" charset="0"/>
                <a:cs typeface="Times New Roman" pitchFamily="18" charset="0"/>
              </a:rPr>
              <a:t>Русичи</a:t>
            </a:r>
            <a:r>
              <a:rPr lang="ru-RU" b="1" dirty="0">
                <a:solidFill>
                  <a:schemeClr val="accent5">
                    <a:lumMod val="50000"/>
                  </a:schemeClr>
                </a:solidFill>
                <a:latin typeface="Times New Roman" pitchFamily="18" charset="0"/>
                <a:cs typeface="Times New Roman" pitchFamily="18" charset="0"/>
              </a:rPr>
              <a:t>»</a:t>
            </a:r>
            <a:r>
              <a:rPr lang="ru-RU" dirty="0"/>
              <a:t> </a:t>
            </a:r>
          </a:p>
          <a:p>
            <a:pPr algn="ctr"/>
            <a:r>
              <a:rPr lang="ru-RU" b="1" dirty="0">
                <a:solidFill>
                  <a:schemeClr val="accent5">
                    <a:lumMod val="50000"/>
                  </a:schemeClr>
                </a:solidFill>
                <a:latin typeface="Times New Roman" pitchFamily="18" charset="0"/>
                <a:cs typeface="Times New Roman" pitchFamily="18" charset="0"/>
              </a:rPr>
              <a:t>Руководитель А.В. Парфенов</a:t>
            </a:r>
          </a:p>
          <a:p>
            <a:pPr algn="ctr"/>
            <a:endParaRPr lang="ru-RU" b="1" dirty="0">
              <a:solidFill>
                <a:schemeClr val="accent5">
                  <a:lumMod val="50000"/>
                </a:scheme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srcRect/>
          <a:stretch>
            <a:fillRect/>
          </a:stretch>
        </p:blipFill>
        <p:spPr bwMode="auto">
          <a:xfrm>
            <a:off x="5000628" y="3625501"/>
            <a:ext cx="3690855" cy="2770538"/>
          </a:xfrm>
          <a:prstGeom prst="rect">
            <a:avLst/>
          </a:prstGeom>
          <a:noFill/>
          <a:ln w="9525">
            <a:noFill/>
            <a:miter lim="800000"/>
            <a:headEnd/>
            <a:tailEnd/>
          </a:ln>
          <a:effectLst/>
        </p:spPr>
      </p:pic>
      <p:sp>
        <p:nvSpPr>
          <p:cNvPr id="8" name="Прямоугольник 7"/>
          <p:cNvSpPr/>
          <p:nvPr/>
        </p:nvSpPr>
        <p:spPr>
          <a:xfrm>
            <a:off x="4572000" y="1928802"/>
            <a:ext cx="4286248" cy="1200329"/>
          </a:xfrm>
          <a:prstGeom prst="rect">
            <a:avLst/>
          </a:prstGeom>
        </p:spPr>
        <p:txBody>
          <a:bodyPr wrap="square">
            <a:spAutoFit/>
          </a:bodyPr>
          <a:lstStyle/>
          <a:p>
            <a:pPr algn="ctr"/>
            <a:r>
              <a:rPr lang="ru-RU" b="1" dirty="0">
                <a:solidFill>
                  <a:schemeClr val="accent5">
                    <a:lumMod val="50000"/>
                  </a:schemeClr>
                </a:solidFill>
                <a:latin typeface="Times New Roman" pitchFamily="18" charset="0"/>
                <a:cs typeface="Times New Roman" pitchFamily="18" charset="0"/>
              </a:rPr>
              <a:t>Народный хореографический коллектив «Вербочки»</a:t>
            </a:r>
          </a:p>
          <a:p>
            <a:pPr algn="ctr"/>
            <a:r>
              <a:rPr lang="ru-RU" b="1" dirty="0">
                <a:solidFill>
                  <a:schemeClr val="accent5">
                    <a:lumMod val="50000"/>
                  </a:schemeClr>
                </a:solidFill>
                <a:latin typeface="Times New Roman" pitchFamily="18" charset="0"/>
                <a:cs typeface="Times New Roman" pitchFamily="18" charset="0"/>
              </a:rPr>
              <a:t>Руководитель Е.В.Сорокина</a:t>
            </a:r>
          </a:p>
          <a:p>
            <a:pPr algn="ctr"/>
            <a:endParaRPr lang="ru-RU" b="1" dirty="0">
              <a:solidFill>
                <a:schemeClr val="accent5">
                  <a:lumMod val="50000"/>
                </a:schemeClr>
              </a:solidFill>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920734"/>
          </a:xfrm>
        </p:spPr>
        <p:txBody>
          <a:bodyPr>
            <a:normAutofit/>
          </a:bodyPr>
          <a:lstStyle/>
          <a:p>
            <a:pPr algn="r"/>
            <a:r>
              <a:rPr lang="ru-RU" sz="3600" b="1" dirty="0">
                <a:solidFill>
                  <a:schemeClr val="accent2"/>
                </a:solidFill>
                <a:latin typeface="Times New Roman" pitchFamily="18" charset="0"/>
                <a:cs typeface="Times New Roman" pitchFamily="18" charset="0"/>
              </a:rPr>
              <a:t>Культура</a:t>
            </a:r>
          </a:p>
        </p:txBody>
      </p:sp>
      <p:pic>
        <p:nvPicPr>
          <p:cNvPr id="5" name="Рисунок 4" descr="D:\Users\AKudrikova\Desktop\фото для отчёта Главы\ФОТО\ОТКРЫТИЕ КИНОЗАЛА 23.11.18\_DSC8330.JPG"/>
          <p:cNvPicPr/>
          <p:nvPr/>
        </p:nvPicPr>
        <p:blipFill>
          <a:blip r:embed="rId3" cstate="print"/>
          <a:srcRect/>
          <a:stretch>
            <a:fillRect/>
          </a:stretch>
        </p:blipFill>
        <p:spPr bwMode="auto">
          <a:xfrm>
            <a:off x="4643438" y="3929066"/>
            <a:ext cx="4161149" cy="2571768"/>
          </a:xfrm>
          <a:prstGeom prst="rect">
            <a:avLst/>
          </a:prstGeom>
          <a:ln>
            <a:noFill/>
          </a:ln>
          <a:effectLst>
            <a:outerShdw blurRad="292100" dist="139700" dir="2700000" algn="tl" rotWithShape="0">
              <a:srgbClr val="333333">
                <a:alpha val="65000"/>
              </a:srgbClr>
            </a:outerShdw>
          </a:effectLst>
        </p:spPr>
      </p:pic>
      <p:pic>
        <p:nvPicPr>
          <p:cNvPr id="9218" name="Picture 2" descr="«Ночь кино-2019»"/>
          <p:cNvPicPr>
            <a:picLocks noChangeAspect="1" noChangeArrowheads="1"/>
          </p:cNvPicPr>
          <p:nvPr/>
        </p:nvPicPr>
        <p:blipFill>
          <a:blip r:embed="rId4"/>
          <a:srcRect/>
          <a:stretch>
            <a:fillRect/>
          </a:stretch>
        </p:blipFill>
        <p:spPr bwMode="auto">
          <a:xfrm>
            <a:off x="285720" y="1643050"/>
            <a:ext cx="3781425" cy="2514600"/>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357158" y="4714884"/>
            <a:ext cx="4000496" cy="1200329"/>
          </a:xfrm>
          <a:prstGeom prst="rect">
            <a:avLst/>
          </a:prstGeom>
        </p:spPr>
        <p:txBody>
          <a:bodyPr wrap="square">
            <a:spAutoFit/>
          </a:bodyPr>
          <a:lstStyle/>
          <a:p>
            <a:pPr algn="just"/>
            <a:r>
              <a:rPr lang="ru-RU" sz="2400" b="1" dirty="0">
                <a:solidFill>
                  <a:schemeClr val="accent5">
                    <a:lumMod val="50000"/>
                  </a:schemeClr>
                </a:solidFill>
                <a:latin typeface="Times New Roman" pitchFamily="18" charset="0"/>
                <a:cs typeface="Times New Roman" pitchFamily="18" charset="0"/>
              </a:rPr>
              <a:t>За 2019 год  было показано 82 фильма, </a:t>
            </a:r>
          </a:p>
          <a:p>
            <a:pPr algn="just"/>
            <a:r>
              <a:rPr lang="ru-RU" sz="2400" b="1" dirty="0">
                <a:solidFill>
                  <a:schemeClr val="accent5">
                    <a:lumMod val="50000"/>
                  </a:schemeClr>
                </a:solidFill>
                <a:latin typeface="Times New Roman" pitchFamily="18" charset="0"/>
                <a:cs typeface="Times New Roman" pitchFamily="18" charset="0"/>
              </a:rPr>
              <a:t>из них - 39 российских. </a:t>
            </a:r>
          </a:p>
        </p:txBody>
      </p:sp>
      <p:sp>
        <p:nvSpPr>
          <p:cNvPr id="9" name="Прямоугольник 8"/>
          <p:cNvSpPr/>
          <p:nvPr/>
        </p:nvSpPr>
        <p:spPr>
          <a:xfrm>
            <a:off x="4929190" y="2000240"/>
            <a:ext cx="3929058" cy="1569660"/>
          </a:xfrm>
          <a:prstGeom prst="rect">
            <a:avLst/>
          </a:prstGeom>
        </p:spPr>
        <p:txBody>
          <a:bodyPr wrap="square">
            <a:spAutoFit/>
          </a:bodyPr>
          <a:lstStyle/>
          <a:p>
            <a:r>
              <a:rPr lang="ru-RU" sz="2400" b="1" dirty="0">
                <a:solidFill>
                  <a:schemeClr val="accent5">
                    <a:lumMod val="50000"/>
                  </a:schemeClr>
                </a:solidFill>
                <a:latin typeface="Times New Roman" pitchFamily="18" charset="0"/>
                <a:cs typeface="Times New Roman" pitchFamily="18" charset="0"/>
              </a:rPr>
              <a:t>С  декабря 2018 года в Наволокском доме культуры работает кинозал.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0" y="1785926"/>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b="1" dirty="0">
                <a:solidFill>
                  <a:schemeClr val="accent1">
                    <a:lumMod val="50000"/>
                  </a:schemeClr>
                </a:solidFill>
                <a:latin typeface="Times New Roman" pitchFamily="18" charset="0"/>
                <a:cs typeface="Times New Roman" pitchFamily="18" charset="0"/>
              </a:rPr>
              <a:t>22 397,3 тыс.руб.</a:t>
            </a:r>
          </a:p>
        </p:txBody>
      </p:sp>
      <p:sp>
        <p:nvSpPr>
          <p:cNvPr id="2" name="Заголовок 1"/>
          <p:cNvSpPr>
            <a:spLocks noGrp="1"/>
          </p:cNvSpPr>
          <p:nvPr>
            <p:ph type="title"/>
          </p:nvPr>
        </p:nvSpPr>
        <p:spPr>
          <a:xfrm>
            <a:off x="714348"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РАСХОДЫ 2019 год</a:t>
            </a:r>
            <a:br>
              <a:rPr lang="ru-RU" sz="3600" b="1" dirty="0">
                <a:solidFill>
                  <a:schemeClr val="accent2"/>
                </a:solidFill>
                <a:latin typeface="Times New Roman" pitchFamily="18" charset="0"/>
                <a:cs typeface="Times New Roman" pitchFamily="18" charset="0"/>
              </a:rPr>
            </a:br>
            <a:r>
              <a:rPr lang="ru-RU" sz="3600" b="1" dirty="0">
                <a:solidFill>
                  <a:schemeClr val="accent2"/>
                </a:solidFill>
                <a:latin typeface="Times New Roman" pitchFamily="18" charset="0"/>
                <a:cs typeface="Times New Roman" pitchFamily="18" charset="0"/>
              </a:rPr>
              <a:t>Культура</a:t>
            </a:r>
            <a:endParaRPr lang="ru-RU" sz="3600" dirty="0"/>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357290" y="1071546"/>
          <a:ext cx="778671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214282" y="1714488"/>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b="1" dirty="0">
              <a:solidFill>
                <a:schemeClr val="accent5">
                  <a:lumMod val="50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a:xfrm>
            <a:off x="857224" y="21429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институтов гражданского общества</a:t>
            </a:r>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571603" y="1500173"/>
          <a:ext cx="7330349" cy="5000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16200000">
            <a:off x="-1172688" y="3769672"/>
            <a:ext cx="4429156" cy="461665"/>
          </a:xfrm>
          <a:prstGeom prst="rect">
            <a:avLst/>
          </a:prstGeom>
          <a:noFill/>
        </p:spPr>
        <p:txBody>
          <a:bodyPr wrap="square" rtlCol="0">
            <a:spAutoFit/>
          </a:bodyPr>
          <a:lstStyle/>
          <a:p>
            <a:pPr algn="ctr"/>
            <a:r>
              <a:rPr lang="ru-RU" sz="2400" b="1" dirty="0">
                <a:solidFill>
                  <a:schemeClr val="accent5">
                    <a:lumMod val="50000"/>
                  </a:schemeClr>
                </a:solidFill>
                <a:latin typeface="Times New Roman" pitchFamily="18" charset="0"/>
                <a:cs typeface="Times New Roman" pitchFamily="18" charset="0"/>
              </a:rPr>
              <a:t>Общественные организации</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задержка 4"/>
          <p:cNvSpPr/>
          <p:nvPr/>
        </p:nvSpPr>
        <p:spPr>
          <a:xfrm>
            <a:off x="336176" y="1828800"/>
            <a:ext cx="2003612" cy="4397188"/>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b="1" dirty="0">
              <a:solidFill>
                <a:schemeClr val="accent1">
                  <a:lumMod val="50000"/>
                </a:schemeClr>
              </a:solidFill>
              <a:latin typeface="Times New Roman" pitchFamily="18" charset="0"/>
              <a:cs typeface="Times New Roman" pitchFamily="18" charset="0"/>
            </a:endParaRPr>
          </a:p>
        </p:txBody>
      </p:sp>
      <p:sp>
        <p:nvSpPr>
          <p:cNvPr id="2" name="Заголовок 1"/>
          <p:cNvSpPr>
            <a:spLocks noGrp="1"/>
          </p:cNvSpPr>
          <p:nvPr>
            <p:ph type="title"/>
          </p:nvPr>
        </p:nvSpPr>
        <p:spPr>
          <a:xfrm>
            <a:off x="785786" y="0"/>
            <a:ext cx="7886700" cy="1325563"/>
          </a:xfrm>
        </p:spPr>
        <p:txBody>
          <a:bodyPr>
            <a:normAutofit/>
          </a:bodyPr>
          <a:lstStyle/>
          <a:p>
            <a:pPr algn="r"/>
            <a:r>
              <a:rPr lang="ru-RU" sz="3600" b="1" dirty="0">
                <a:solidFill>
                  <a:schemeClr val="accent2"/>
                </a:solidFill>
                <a:latin typeface="Times New Roman" pitchFamily="18" charset="0"/>
                <a:cs typeface="Times New Roman" pitchFamily="18" charset="0"/>
              </a:rPr>
              <a:t>Развитие институтов гражданского общества</a:t>
            </a:r>
          </a:p>
        </p:txBody>
      </p:sp>
      <p:graphicFrame>
        <p:nvGraphicFramePr>
          <p:cNvPr id="4" name="Схема 3"/>
          <p:cNvGraphicFramePr/>
          <p:nvPr>
            <p:extLst>
              <p:ext uri="{D42A27DB-BD31-4B8C-83A1-F6EECF244321}">
                <p14:modId xmlns="" xmlns:p14="http://schemas.microsoft.com/office/powerpoint/2010/main" val="3872589323"/>
              </p:ext>
            </p:extLst>
          </p:nvPr>
        </p:nvGraphicFramePr>
        <p:xfrm>
          <a:off x="1285853" y="1071547"/>
          <a:ext cx="7616100" cy="578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16200000">
            <a:off x="-1208407" y="3805391"/>
            <a:ext cx="4500594" cy="461665"/>
          </a:xfrm>
          <a:prstGeom prst="rect">
            <a:avLst/>
          </a:prstGeom>
          <a:noFill/>
        </p:spPr>
        <p:txBody>
          <a:bodyPr wrap="square" rtlCol="0">
            <a:spAutoFit/>
          </a:bodyPr>
          <a:lstStyle/>
          <a:p>
            <a:pPr algn="ctr"/>
            <a:r>
              <a:rPr lang="ru-RU" sz="2400" dirty="0"/>
              <a:t>Общественные организации</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WordArt 5"/>
          <p:cNvSpPr>
            <a:spLocks noChangeArrowheads="1" noChangeShapeType="1" noTextEdit="1"/>
          </p:cNvSpPr>
          <p:nvPr/>
        </p:nvSpPr>
        <p:spPr bwMode="gray">
          <a:xfrm>
            <a:off x="428596" y="1428736"/>
            <a:ext cx="8286808" cy="3786214"/>
          </a:xfrm>
          <a:prstGeom prst="rect">
            <a:avLst/>
          </a:prstGeom>
        </p:spPr>
        <p:txBody>
          <a:bodyPr wrap="none" fromWordArt="1">
            <a:prstTxWarp prst="textDeflate">
              <a:avLst>
                <a:gd name="adj" fmla="val 0"/>
              </a:avLst>
            </a:prstTxWarp>
          </a:bodyPr>
          <a:lstStyle/>
          <a:p>
            <a:pPr algn="ctr"/>
            <a:r>
              <a:rPr lang="ru-RU" sz="3600" b="1" kern="10" dirty="0">
                <a:ln w="19050">
                  <a:solidFill>
                    <a:schemeClr val="bg1"/>
                  </a:solidFill>
                  <a:round/>
                  <a:headEnd/>
                  <a:tailEnd/>
                </a:ln>
                <a:gradFill rotWithShape="1">
                  <a:gsLst>
                    <a:gs pos="0">
                      <a:schemeClr val="tx2"/>
                    </a:gs>
                    <a:gs pos="100000">
                      <a:schemeClr val="accent1"/>
                    </a:gs>
                  </a:gsLst>
                  <a:lin ang="0" scaled="1"/>
                </a:gradFill>
                <a:effectLst>
                  <a:outerShdw dist="63500" dir="2212194" algn="ctr" rotWithShape="0">
                    <a:srgbClr val="868686">
                      <a:alpha val="50000"/>
                    </a:srgbClr>
                  </a:outerShdw>
                </a:effectLst>
                <a:latin typeface="Times New Roman" pitchFamily="18" charset="0"/>
                <a:cs typeface="Times New Roman" pitchFamily="18" charset="0"/>
              </a:rPr>
              <a:t>Спасибо за внимание!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7045"/>
                                        </p:tgtEl>
                                        <p:attrNameLst>
                                          <p:attrName>style.visibility</p:attrName>
                                        </p:attrNameLst>
                                      </p:cBhvr>
                                      <p:to>
                                        <p:strVal val="visible"/>
                                      </p:to>
                                    </p:set>
                                    <p:anim calcmode="lin" valueType="num">
                                      <p:cBhvr>
                                        <p:cTn id="7" dur="500" fill="hold"/>
                                        <p:tgtEl>
                                          <p:spTgt spid="87045"/>
                                        </p:tgtEl>
                                        <p:attrNameLst>
                                          <p:attrName>ppt_w</p:attrName>
                                        </p:attrNameLst>
                                      </p:cBhvr>
                                      <p:tavLst>
                                        <p:tav tm="0">
                                          <p:val>
                                            <p:fltVal val="0"/>
                                          </p:val>
                                        </p:tav>
                                        <p:tav tm="100000">
                                          <p:val>
                                            <p:strVal val="#ppt_w"/>
                                          </p:val>
                                        </p:tav>
                                      </p:tavLst>
                                    </p:anim>
                                    <p:anim calcmode="lin" valueType="num">
                                      <p:cBhvr>
                                        <p:cTn id="8" dur="500" fill="hold"/>
                                        <p:tgtEl>
                                          <p:spTgt spid="87045"/>
                                        </p:tgtEl>
                                        <p:attrNameLst>
                                          <p:attrName>ppt_h</p:attrName>
                                        </p:attrNameLst>
                                      </p:cBhvr>
                                      <p:tavLst>
                                        <p:tav tm="0">
                                          <p:val>
                                            <p:fltVal val="0"/>
                                          </p:val>
                                        </p:tav>
                                        <p:tav tm="100000">
                                          <p:val>
                                            <p:strVal val="#ppt_h"/>
                                          </p:val>
                                        </p:tav>
                                      </p:tavLst>
                                    </p:anim>
                                    <p:animEffect transition="in" filter="fade">
                                      <p:cBhvr>
                                        <p:cTn id="9"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09188" cy="2871625"/>
          </a:xfrm>
        </p:spPr>
        <p:txBody>
          <a:bodyPr>
            <a:noAutofit/>
          </a:bodyPr>
          <a:lstStyle/>
          <a:p>
            <a:pPr marL="0" indent="0">
              <a:spcBef>
                <a:spcPts val="0"/>
              </a:spcBef>
              <a:buNone/>
            </a:pPr>
            <a:r>
              <a:rPr lang="ru-RU" sz="2000" b="1" u="sng" dirty="0">
                <a:solidFill>
                  <a:schemeClr val="accent5">
                    <a:lumMod val="50000"/>
                  </a:schemeClr>
                </a:solidFill>
                <a:latin typeface="Times New Roman" pitchFamily="18" charset="0"/>
                <a:cs typeface="Times New Roman" pitchFamily="18" charset="0"/>
              </a:rPr>
              <a:t>Инвестиционный проект</a:t>
            </a:r>
            <a:r>
              <a:rPr lang="ru-RU" sz="2000" b="1" dirty="0">
                <a:solidFill>
                  <a:schemeClr val="accent5">
                    <a:lumMod val="50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«Строительство завода по производству медицинских изделий».</a:t>
            </a:r>
          </a:p>
          <a:p>
            <a:pPr marL="0" indent="0">
              <a:spcBef>
                <a:spcPts val="0"/>
              </a:spcBef>
              <a:buNone/>
            </a:pPr>
            <a:endParaRPr lang="ru-RU" sz="2000" b="1" u="sng" dirty="0">
              <a:solidFill>
                <a:schemeClr val="accent5">
                  <a:lumMod val="50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5">
                    <a:lumMod val="50000"/>
                  </a:schemeClr>
                </a:solidFill>
                <a:latin typeface="Times New Roman" pitchFamily="18" charset="0"/>
                <a:cs typeface="Times New Roman" pitchFamily="18" charset="0"/>
              </a:rPr>
              <a:t>Цель проекта</a:t>
            </a:r>
            <a:r>
              <a:rPr lang="ru-RU" sz="2000" b="1" dirty="0">
                <a:solidFill>
                  <a:schemeClr val="accent5">
                    <a:lumMod val="50000"/>
                  </a:schemeClr>
                </a:solidFill>
                <a:latin typeface="Times New Roman" pitchFamily="18" charset="0"/>
                <a:cs typeface="Times New Roman" pitchFamily="18" charset="0"/>
              </a:rPr>
              <a:t> – </a:t>
            </a:r>
          </a:p>
          <a:p>
            <a:pPr algn="ctr">
              <a:buNone/>
            </a:pPr>
            <a:r>
              <a:rPr lang="ru-RU" sz="2000" dirty="0"/>
              <a:t> </a:t>
            </a:r>
            <a:r>
              <a:rPr lang="ru-RU" sz="2000" b="1" dirty="0">
                <a:solidFill>
                  <a:schemeClr val="accent5">
                    <a:lumMod val="50000"/>
                  </a:schemeClr>
                </a:solidFill>
                <a:latin typeface="Times New Roman" pitchFamily="18" charset="0"/>
                <a:cs typeface="Times New Roman" pitchFamily="18" charset="0"/>
              </a:rPr>
              <a:t>организация и развитие производственного предприятия для производства и реализации расходных материалов для медицины на российском рынке.</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571480"/>
            <a:ext cx="9144000" cy="584775"/>
          </a:xfrm>
          <a:prstGeom prst="rect">
            <a:avLst/>
          </a:prstGeom>
          <a:noFill/>
        </p:spPr>
        <p:txBody>
          <a:bodyPr wrap="square" rtlCol="0">
            <a:spAutoFit/>
          </a:bodyPr>
          <a:lstStyle/>
          <a:p>
            <a:r>
              <a:rPr lang="ru-RU" sz="3200" b="1" dirty="0">
                <a:solidFill>
                  <a:schemeClr val="bg1"/>
                </a:solidFill>
                <a:latin typeface="Times New Roman" pitchFamily="18" charset="0"/>
                <a:cs typeface="Times New Roman" pitchFamily="18" charset="0"/>
              </a:rPr>
              <a:t>ООО «Техоснастка -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 xmlns:a16="http://schemas.microsoft.com/office/drawing/2014/main" val="20000"/>
                    </a:ext>
                  </a:extLst>
                </a:gridCol>
                <a:gridCol w="1285884">
                  <a:extLst>
                    <a:ext uri="{9D8B030D-6E8A-4147-A177-3AD203B41FA5}">
                      <a16:colId xmlns="" xmlns:a16="http://schemas.microsoft.com/office/drawing/2014/main" val="20001"/>
                    </a:ext>
                  </a:extLst>
                </a:gridCol>
                <a:gridCol w="1571604">
                  <a:extLst>
                    <a:ext uri="{9D8B030D-6E8A-4147-A177-3AD203B41FA5}">
                      <a16:colId xmlns=""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Исполнение</a:t>
                      </a:r>
                    </a:p>
                  </a:txBody>
                  <a:tcPr/>
                </a:tc>
                <a:extLst>
                  <a:ext uri="{0D108BD9-81ED-4DB2-BD59-A6C34878D82A}">
                    <a16:rowId xmlns=""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400,0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207,0</a:t>
                      </a:r>
                    </a:p>
                  </a:txBody>
                  <a:tcPr/>
                </a:tc>
                <a:extLst>
                  <a:ext uri="{0D108BD9-81ED-4DB2-BD59-A6C34878D82A}">
                    <a16:rowId xmlns=""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250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17</a:t>
                      </a:r>
                    </a:p>
                  </a:txBody>
                  <a:tcPr/>
                </a:tc>
                <a:extLst>
                  <a:ext uri="{0D108BD9-81ED-4DB2-BD59-A6C34878D82A}">
                    <a16:rowId xmlns="" xmlns:a16="http://schemas.microsoft.com/office/drawing/2014/main" val="10002"/>
                  </a:ext>
                </a:extLst>
              </a:tr>
            </a:tbl>
          </a:graphicData>
        </a:graphic>
      </p:graphicFrame>
      <p:pic>
        <p:nvPicPr>
          <p:cNvPr id="9" name="Рисунок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857884" y="1214422"/>
            <a:ext cx="3000396" cy="3071834"/>
          </a:xfrm>
          <a:prstGeom prst="rect">
            <a:avLst/>
          </a:prstGeom>
        </p:spPr>
      </p:pic>
      <p:pic>
        <p:nvPicPr>
          <p:cNvPr id="13" name="Picture 3"/>
          <p:cNvPicPr>
            <a:picLocks noChangeAspect="1" noChangeArrowheads="1"/>
          </p:cNvPicPr>
          <p:nvPr/>
        </p:nvPicPr>
        <p:blipFill>
          <a:blip r:embed="rId4"/>
          <a:srcRect/>
          <a:stretch>
            <a:fillRect/>
          </a:stretch>
        </p:blipFill>
        <p:spPr bwMode="auto">
          <a:xfrm>
            <a:off x="0" y="4214818"/>
            <a:ext cx="3797548" cy="2643182"/>
          </a:xfrm>
          <a:prstGeom prst="rect">
            <a:avLst/>
          </a:prstGeom>
          <a:ln>
            <a:noFill/>
          </a:ln>
          <a:effectLst>
            <a:softEdge rad="112500"/>
          </a:effectLst>
        </p:spPr>
      </p:pic>
    </p:spTree>
    <p:extLst>
      <p:ext uri="{BB962C8B-B14F-4D97-AF65-F5344CB8AC3E}">
        <p14:creationId xmlns="" xmlns:p14="http://schemas.microsoft.com/office/powerpoint/2010/main" val="37426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Резиденты ТОСЭР Наволоки</a:t>
            </a:r>
          </a:p>
        </p:txBody>
      </p:sp>
      <p:sp>
        <p:nvSpPr>
          <p:cNvPr id="3" name="Объект 2"/>
          <p:cNvSpPr>
            <a:spLocks noGrp="1"/>
          </p:cNvSpPr>
          <p:nvPr>
            <p:ph idx="1"/>
          </p:nvPr>
        </p:nvSpPr>
        <p:spPr>
          <a:xfrm>
            <a:off x="148630" y="1200317"/>
            <a:ext cx="5209188" cy="2871625"/>
          </a:xfrm>
        </p:spPr>
        <p:txBody>
          <a:bodyPr>
            <a:noAutofit/>
          </a:bodyPr>
          <a:lstStyle/>
          <a:p>
            <a:pPr marL="0" indent="0">
              <a:spcBef>
                <a:spcPts val="0"/>
              </a:spcBef>
              <a:buNone/>
            </a:pPr>
            <a:r>
              <a:rPr lang="ru-RU" sz="2000" b="1" u="sng" dirty="0">
                <a:solidFill>
                  <a:schemeClr val="accent5">
                    <a:lumMod val="50000"/>
                  </a:schemeClr>
                </a:solidFill>
                <a:latin typeface="Times New Roman" pitchFamily="18" charset="0"/>
                <a:cs typeface="Times New Roman" pitchFamily="18" charset="0"/>
              </a:rPr>
              <a:t>Инвестиционный проект</a:t>
            </a:r>
            <a:r>
              <a:rPr lang="ru-RU" sz="2000" b="1" dirty="0">
                <a:solidFill>
                  <a:schemeClr val="accent5">
                    <a:lumMod val="50000"/>
                  </a:schemeClr>
                </a:solidFill>
                <a:latin typeface="Times New Roman" pitchFamily="18" charset="0"/>
                <a:cs typeface="Times New Roman" pitchFamily="18" charset="0"/>
              </a:rPr>
              <a:t> </a:t>
            </a:r>
          </a:p>
          <a:p>
            <a:pPr marL="0" indent="0" algn="ctr">
              <a:spcBef>
                <a:spcPts val="0"/>
              </a:spcBef>
              <a:buNone/>
            </a:pPr>
            <a:r>
              <a:rPr lang="ru-RU" sz="2000" b="1" dirty="0">
                <a:solidFill>
                  <a:schemeClr val="accent5">
                    <a:lumMod val="50000"/>
                  </a:schemeClr>
                </a:solidFill>
                <a:latin typeface="Times New Roman" pitchFamily="18" charset="0"/>
                <a:cs typeface="Times New Roman" pitchFamily="18" charset="0"/>
              </a:rPr>
              <a:t>«Производство вибродемпфирующих материалов нового поколения для автомобильной промышленности».</a:t>
            </a:r>
          </a:p>
          <a:p>
            <a:pPr marL="0" indent="0">
              <a:spcBef>
                <a:spcPts val="0"/>
              </a:spcBef>
              <a:buNone/>
            </a:pPr>
            <a:endParaRPr lang="ru-RU" sz="2000" b="1" u="sng" dirty="0">
              <a:solidFill>
                <a:schemeClr val="accent5">
                  <a:lumMod val="50000"/>
                </a:schemeClr>
              </a:solidFill>
              <a:latin typeface="Times New Roman" pitchFamily="18" charset="0"/>
              <a:cs typeface="Times New Roman" pitchFamily="18" charset="0"/>
            </a:endParaRPr>
          </a:p>
          <a:p>
            <a:pPr marL="0" indent="0">
              <a:spcBef>
                <a:spcPts val="0"/>
              </a:spcBef>
              <a:buNone/>
            </a:pPr>
            <a:r>
              <a:rPr lang="ru-RU" sz="2000" b="1" u="sng" dirty="0">
                <a:solidFill>
                  <a:schemeClr val="accent5">
                    <a:lumMod val="50000"/>
                  </a:schemeClr>
                </a:solidFill>
                <a:latin typeface="Times New Roman" pitchFamily="18" charset="0"/>
                <a:cs typeface="Times New Roman" pitchFamily="18" charset="0"/>
              </a:rPr>
              <a:t>Цель проекта</a:t>
            </a:r>
            <a:r>
              <a:rPr lang="ru-RU" sz="2000" b="1" dirty="0">
                <a:solidFill>
                  <a:schemeClr val="accent5">
                    <a:lumMod val="50000"/>
                  </a:schemeClr>
                </a:solidFill>
                <a:latin typeface="Times New Roman" pitchFamily="18" charset="0"/>
                <a:cs typeface="Times New Roman" pitchFamily="18" charset="0"/>
              </a:rPr>
              <a:t> – </a:t>
            </a:r>
          </a:p>
          <a:p>
            <a:pPr algn="ctr">
              <a:buNone/>
            </a:pPr>
            <a:r>
              <a:rPr lang="ru-RU" sz="2000" b="1" dirty="0">
                <a:solidFill>
                  <a:schemeClr val="accent5">
                    <a:lumMod val="50000"/>
                  </a:schemeClr>
                </a:solidFill>
                <a:latin typeface="Times New Roman" pitchFamily="18" charset="0"/>
                <a:cs typeface="Times New Roman" pitchFamily="18" charset="0"/>
              </a:rPr>
              <a:t> организация производства вибродемпфирующих материалов нового поколения для автомобильной промышленности.</a:t>
            </a:r>
          </a:p>
          <a:p>
            <a:pPr marL="0" indent="0">
              <a:spcBef>
                <a:spcPts val="0"/>
              </a:spcBef>
              <a:buNone/>
            </a:pPr>
            <a:endParaRPr lang="ru-RU" sz="2400" dirty="0">
              <a:solidFill>
                <a:schemeClr val="tx1">
                  <a:lumMod val="75000"/>
                  <a:lumOff val="25000"/>
                </a:schemeClr>
              </a:solidFill>
              <a:effectLst>
                <a:outerShdw blurRad="38100" dist="38100" dir="2700000" algn="tl">
                  <a:srgbClr val="000000">
                    <a:alpha val="43137"/>
                  </a:srgbClr>
                </a:outerShdw>
              </a:effectLst>
            </a:endParaRPr>
          </a:p>
          <a:p>
            <a:pPr marL="0" indent="0">
              <a:spcBef>
                <a:spcPts val="0"/>
              </a:spcBef>
              <a:buNone/>
            </a:pPr>
            <a:endParaRPr lang="ru-RU" sz="2400" dirty="0">
              <a:effectLst>
                <a:outerShdw blurRad="38100" dist="38100" dir="2700000" algn="tl">
                  <a:srgbClr val="000000">
                    <a:alpha val="43137"/>
                  </a:srgbClr>
                </a:outerShdw>
              </a:effectLst>
            </a:endParaRPr>
          </a:p>
        </p:txBody>
      </p:sp>
      <p:sp>
        <p:nvSpPr>
          <p:cNvPr id="10" name="TextBox 9"/>
          <p:cNvSpPr txBox="1"/>
          <p:nvPr/>
        </p:nvSpPr>
        <p:spPr>
          <a:xfrm>
            <a:off x="0" y="571480"/>
            <a:ext cx="9144000" cy="523220"/>
          </a:xfrm>
          <a:prstGeom prst="rect">
            <a:avLst/>
          </a:prstGeom>
          <a:noFill/>
        </p:spPr>
        <p:txBody>
          <a:bodyPr wrap="square" rtlCol="0">
            <a:spAutoFit/>
          </a:bodyPr>
          <a:lstStyle/>
          <a:p>
            <a:r>
              <a:rPr lang="ru-RU" sz="2800" b="1" dirty="0">
                <a:solidFill>
                  <a:schemeClr val="bg1"/>
                </a:solidFill>
                <a:latin typeface="Times New Roman" pitchFamily="18" charset="0"/>
                <a:cs typeface="Times New Roman" pitchFamily="18" charset="0"/>
              </a:rPr>
              <a:t>ООО «</a:t>
            </a:r>
            <a:r>
              <a:rPr lang="ru-RU"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Завод акустических решений «Стандартпласт</a:t>
            </a:r>
            <a:r>
              <a:rPr lang="ru-RU" sz="2800" b="1" dirty="0">
                <a:solidFill>
                  <a:schemeClr val="bg1"/>
                </a:solidFill>
                <a:latin typeface="Times New Roman" pitchFamily="18" charset="0"/>
                <a:cs typeface="Times New Roman" pitchFamily="18" charset="0"/>
              </a:rPr>
              <a:t>»</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graphicFrame>
        <p:nvGraphicFramePr>
          <p:cNvPr id="12" name="Таблица 11"/>
          <p:cNvGraphicFramePr>
            <a:graphicFrameLocks noGrp="1"/>
          </p:cNvGraphicFramePr>
          <p:nvPr/>
        </p:nvGraphicFramePr>
        <p:xfrm>
          <a:off x="3786181" y="4214817"/>
          <a:ext cx="5357819" cy="2667012"/>
        </p:xfrm>
        <a:graphic>
          <a:graphicData uri="http://schemas.openxmlformats.org/drawingml/2006/table">
            <a:tbl>
              <a:tblPr firstRow="1" bandRow="1">
                <a:tableStyleId>{2D5ABB26-0587-4C30-8999-92F81FD0307C}</a:tableStyleId>
              </a:tblPr>
              <a:tblGrid>
                <a:gridCol w="2500331">
                  <a:extLst>
                    <a:ext uri="{9D8B030D-6E8A-4147-A177-3AD203B41FA5}">
                      <a16:colId xmlns="" xmlns:a16="http://schemas.microsoft.com/office/drawing/2014/main" val="20000"/>
                    </a:ext>
                  </a:extLst>
                </a:gridCol>
                <a:gridCol w="1285884">
                  <a:extLst>
                    <a:ext uri="{9D8B030D-6E8A-4147-A177-3AD203B41FA5}">
                      <a16:colId xmlns="" xmlns:a16="http://schemas.microsoft.com/office/drawing/2014/main" val="20001"/>
                    </a:ext>
                  </a:extLst>
                </a:gridCol>
                <a:gridCol w="1571604">
                  <a:extLst>
                    <a:ext uri="{9D8B030D-6E8A-4147-A177-3AD203B41FA5}">
                      <a16:colId xmlns="" xmlns:a16="http://schemas.microsoft.com/office/drawing/2014/main" val="20002"/>
                    </a:ext>
                  </a:extLst>
                </a:gridCol>
              </a:tblGrid>
              <a:tr h="714381">
                <a:tc>
                  <a:txBody>
                    <a:bodyPr/>
                    <a:lstStyle/>
                    <a:p>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План</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Исполнение</a:t>
                      </a:r>
                    </a:p>
                  </a:txBody>
                  <a:tcPr/>
                </a:tc>
                <a:extLst>
                  <a:ext uri="{0D108BD9-81ED-4DB2-BD59-A6C34878D82A}">
                    <a16:rowId xmlns="" xmlns:a16="http://schemas.microsoft.com/office/drawing/2014/main" val="10000"/>
                  </a:ext>
                </a:extLst>
              </a:tr>
              <a:tr h="1071570">
                <a:tc>
                  <a:txBody>
                    <a:bodyPr/>
                    <a:lstStyle/>
                    <a:p>
                      <a:r>
                        <a:rPr lang="ru-RU" sz="2000" b="1" dirty="0">
                          <a:solidFill>
                            <a:schemeClr val="accent5">
                              <a:lumMod val="50000"/>
                            </a:schemeClr>
                          </a:solidFill>
                          <a:latin typeface="Times New Roman" pitchFamily="18" charset="0"/>
                          <a:cs typeface="Times New Roman" pitchFamily="18" charset="0"/>
                        </a:rPr>
                        <a:t>Объем инвестиций,</a:t>
                      </a:r>
                      <a:r>
                        <a:rPr lang="ru-RU" sz="2000" b="1" baseline="0" dirty="0">
                          <a:solidFill>
                            <a:schemeClr val="accent5">
                              <a:lumMod val="50000"/>
                            </a:schemeClr>
                          </a:solidFill>
                          <a:latin typeface="Times New Roman" pitchFamily="18" charset="0"/>
                          <a:cs typeface="Times New Roman" pitchFamily="18" charset="0"/>
                        </a:rPr>
                        <a:t> </a:t>
                      </a:r>
                    </a:p>
                    <a:p>
                      <a:r>
                        <a:rPr lang="ru-RU" sz="2000" b="1" baseline="0" dirty="0">
                          <a:solidFill>
                            <a:schemeClr val="accent5">
                              <a:lumMod val="50000"/>
                            </a:schemeClr>
                          </a:solidFill>
                          <a:latin typeface="Times New Roman" pitchFamily="18" charset="0"/>
                          <a:cs typeface="Times New Roman" pitchFamily="18" charset="0"/>
                        </a:rPr>
                        <a:t>млн.руб.</a:t>
                      </a:r>
                      <a:endParaRPr lang="ru-RU" sz="2000" b="1" dirty="0">
                        <a:solidFill>
                          <a:schemeClr val="accent5">
                            <a:lumMod val="50000"/>
                          </a:schemeClr>
                        </a:solidFill>
                        <a:latin typeface="Times New Roman" pitchFamily="18" charset="0"/>
                        <a:cs typeface="Times New Roman" pitchFamily="18" charset="0"/>
                      </a:endParaRP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50,0</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16,6</a:t>
                      </a:r>
                    </a:p>
                  </a:txBody>
                  <a:tcPr/>
                </a:tc>
                <a:extLst>
                  <a:ext uri="{0D108BD9-81ED-4DB2-BD59-A6C34878D82A}">
                    <a16:rowId xmlns="" xmlns:a16="http://schemas.microsoft.com/office/drawing/2014/main" val="10001"/>
                  </a:ext>
                </a:extLst>
              </a:tr>
              <a:tr h="881061">
                <a:tc>
                  <a:txBody>
                    <a:bodyPr/>
                    <a:lstStyle/>
                    <a:p>
                      <a:r>
                        <a:rPr lang="ru-RU" sz="2000" b="1" dirty="0">
                          <a:solidFill>
                            <a:schemeClr val="accent5">
                              <a:lumMod val="50000"/>
                            </a:schemeClr>
                          </a:solidFill>
                          <a:latin typeface="Times New Roman" pitchFamily="18" charset="0"/>
                          <a:cs typeface="Times New Roman" pitchFamily="18" charset="0"/>
                        </a:rPr>
                        <a:t>Рабочие места, ед.</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146</a:t>
                      </a:r>
                    </a:p>
                  </a:txBody>
                  <a:tcPr/>
                </a:tc>
                <a:tc>
                  <a:txBody>
                    <a:bodyPr/>
                    <a:lstStyle/>
                    <a:p>
                      <a:pPr algn="ctr"/>
                      <a:r>
                        <a:rPr lang="ru-RU" sz="2000" b="1" dirty="0">
                          <a:solidFill>
                            <a:schemeClr val="accent5">
                              <a:lumMod val="50000"/>
                            </a:schemeClr>
                          </a:solidFill>
                          <a:latin typeface="Times New Roman" pitchFamily="18" charset="0"/>
                          <a:cs typeface="Times New Roman" pitchFamily="18" charset="0"/>
                        </a:rPr>
                        <a:t>63</a:t>
                      </a:r>
                    </a:p>
                  </a:txBody>
                  <a:tcPr/>
                </a:tc>
                <a:extLst>
                  <a:ext uri="{0D108BD9-81ED-4DB2-BD59-A6C34878D82A}">
                    <a16:rowId xmlns="" xmlns:a16="http://schemas.microsoft.com/office/drawing/2014/main" val="10002"/>
                  </a:ext>
                </a:extLst>
              </a:tr>
            </a:tbl>
          </a:graphicData>
        </a:graphic>
      </p:graphicFrame>
      <p:pic>
        <p:nvPicPr>
          <p:cNvPr id="14" name="Picture 2" descr="C:\Users\EKulakova\AppData\Local\Temp\Rar$DI86.848\84f3b52s-960.jpg"/>
          <p:cNvPicPr>
            <a:picLocks noChangeAspect="1" noChangeArrowheads="1"/>
          </p:cNvPicPr>
          <p:nvPr/>
        </p:nvPicPr>
        <p:blipFill>
          <a:blip r:embed="rId3"/>
          <a:srcRect/>
          <a:stretch>
            <a:fillRect/>
          </a:stretch>
        </p:blipFill>
        <p:spPr bwMode="auto">
          <a:xfrm>
            <a:off x="5298254" y="1285860"/>
            <a:ext cx="3845746" cy="2428892"/>
          </a:xfrm>
          <a:prstGeom prst="rect">
            <a:avLst/>
          </a:prstGeom>
          <a:ln>
            <a:noFill/>
          </a:ln>
          <a:effectLst>
            <a:softEdge rad="112500"/>
          </a:effectLst>
        </p:spPr>
      </p:pic>
      <p:pic>
        <p:nvPicPr>
          <p:cNvPr id="15" name="Picture 2" descr="C:\Users\TMalysh\Downloads\banner-rasha.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4357694"/>
            <a:ext cx="3929058" cy="250030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426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rmAutofit/>
          </a:bodyPr>
          <a:lstStyle/>
          <a:p>
            <a:pPr algn="r"/>
            <a:r>
              <a:rPr lang="ru-RU" sz="3600" b="1" dirty="0">
                <a:solidFill>
                  <a:schemeClr val="accent2">
                    <a:lumMod val="75000"/>
                  </a:schemeClr>
                </a:solidFill>
                <a:latin typeface="Times New Roman" pitchFamily="18" charset="0"/>
                <a:cs typeface="Times New Roman" pitchFamily="18" charset="0"/>
              </a:rPr>
              <a:t>ТОСЭР Наволоки</a:t>
            </a:r>
          </a:p>
        </p:txBody>
      </p:sp>
      <p:sp>
        <p:nvSpPr>
          <p:cNvPr id="11" name="Объект 2"/>
          <p:cNvSpPr txBox="1">
            <a:spLocks/>
          </p:cNvSpPr>
          <p:nvPr/>
        </p:nvSpPr>
        <p:spPr>
          <a:xfrm>
            <a:off x="3857620" y="4143380"/>
            <a:ext cx="5286380" cy="2714620"/>
          </a:xfrm>
          <a:prstGeom prst="rect">
            <a:avLst/>
          </a:prstGeom>
        </p:spPr>
        <p:txBody>
          <a:bodyPr vert="horz" lIns="91440" tIns="45720" rIns="91440" bIns="45720" rtlCol="0">
            <a:noAutofit/>
          </a:body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mn-lt"/>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3074" name="Picture 2" descr="https://kineshemec.ru/files/images/news/2017/11/16/11782_o48604659.jpg"/>
          <p:cNvPicPr>
            <a:picLocks noChangeAspect="1" noChangeArrowheads="1"/>
          </p:cNvPicPr>
          <p:nvPr/>
        </p:nvPicPr>
        <p:blipFill>
          <a:blip r:embed="rId3">
            <a:lum bright="20000" contrast="-20000"/>
          </a:blip>
          <a:srcRect/>
          <a:stretch>
            <a:fillRect/>
          </a:stretch>
        </p:blipFill>
        <p:spPr bwMode="auto">
          <a:xfrm>
            <a:off x="0" y="1285860"/>
            <a:ext cx="9144000" cy="5615102"/>
          </a:xfrm>
          <a:prstGeom prst="rect">
            <a:avLst/>
          </a:prstGeom>
          <a:noFill/>
        </p:spPr>
      </p:pic>
      <p:graphicFrame>
        <p:nvGraphicFramePr>
          <p:cNvPr id="16" name="Содержимое 15"/>
          <p:cNvGraphicFramePr>
            <a:graphicFrameLocks noGrp="1"/>
          </p:cNvGraphicFramePr>
          <p:nvPr>
            <p:ph idx="1"/>
          </p:nvPr>
        </p:nvGraphicFramePr>
        <p:xfrm>
          <a:off x="357158" y="1825625"/>
          <a:ext cx="700092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p:cNvSpPr txBox="1"/>
          <p:nvPr/>
        </p:nvSpPr>
        <p:spPr>
          <a:xfrm>
            <a:off x="0" y="6000768"/>
            <a:ext cx="2357422" cy="646331"/>
          </a:xfrm>
          <a:prstGeom prst="rect">
            <a:avLst/>
          </a:prstGeom>
          <a:noFill/>
        </p:spPr>
        <p:txBody>
          <a:bodyPr wrap="square" rtlCol="0">
            <a:spAutoFit/>
          </a:bodyPr>
          <a:lstStyle/>
          <a:p>
            <a:pPr algn="ctr"/>
            <a:r>
              <a:rPr lang="ru-RU" sz="3600" b="1" dirty="0">
                <a:solidFill>
                  <a:schemeClr val="accent5">
                    <a:lumMod val="50000"/>
                  </a:schemeClr>
                </a:solidFill>
                <a:latin typeface="Times New Roman" pitchFamily="18" charset="0"/>
                <a:cs typeface="Times New Roman" pitchFamily="18" charset="0"/>
              </a:rPr>
              <a:t>2018 год</a:t>
            </a:r>
          </a:p>
        </p:txBody>
      </p:sp>
      <p:sp>
        <p:nvSpPr>
          <p:cNvPr id="19" name="TextBox 18"/>
          <p:cNvSpPr txBox="1"/>
          <p:nvPr/>
        </p:nvSpPr>
        <p:spPr>
          <a:xfrm>
            <a:off x="6786578" y="2428868"/>
            <a:ext cx="2357422" cy="646331"/>
          </a:xfrm>
          <a:prstGeom prst="rect">
            <a:avLst/>
          </a:prstGeom>
          <a:noFill/>
        </p:spPr>
        <p:txBody>
          <a:bodyPr wrap="square" rtlCol="0">
            <a:spAutoFit/>
          </a:bodyPr>
          <a:lstStyle/>
          <a:p>
            <a:pPr algn="r"/>
            <a:r>
              <a:rPr lang="ru-RU" sz="3600" b="1" dirty="0">
                <a:solidFill>
                  <a:schemeClr val="accent5">
                    <a:lumMod val="50000"/>
                  </a:schemeClr>
                </a:solidFill>
                <a:latin typeface="Times New Roman" pitchFamily="18" charset="0"/>
                <a:cs typeface="Times New Roman" pitchFamily="18" charset="0"/>
              </a:rPr>
              <a:t>2020 год</a:t>
            </a:r>
          </a:p>
        </p:txBody>
      </p:sp>
    </p:spTree>
    <p:extLst>
      <p:ext uri="{BB962C8B-B14F-4D97-AF65-F5344CB8AC3E}">
        <p14:creationId xmlns="" xmlns:p14="http://schemas.microsoft.com/office/powerpoint/2010/main" val="37426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57166"/>
            <a:ext cx="9144000" cy="1000108"/>
          </a:xfrm>
          <a:prstGeom prst="rect">
            <a:avLst/>
          </a:prstGeom>
        </p:spPr>
        <p:txBody>
          <a:bodyPr>
            <a:normAutofit lnSpcReduction="10000"/>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Объекты инфраструктуры </a:t>
            </a:r>
          </a:p>
          <a:p>
            <a:pPr marL="0" marR="0" lvl="0" indent="0" algn="ct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моногорода:</a:t>
            </a:r>
            <a:endParaRPr kumimoji="0" lang="ru-RU" sz="36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pic>
        <p:nvPicPr>
          <p:cNvPr id="128002" name="Picture 2"/>
          <p:cNvPicPr>
            <a:picLocks noChangeAspect="1" noChangeArrowheads="1"/>
          </p:cNvPicPr>
          <p:nvPr/>
        </p:nvPicPr>
        <p:blipFill>
          <a:blip r:embed="rId3" cstate="print"/>
          <a:srcRect/>
          <a:stretch>
            <a:fillRect/>
          </a:stretch>
        </p:blipFill>
        <p:spPr bwMode="auto">
          <a:xfrm>
            <a:off x="0" y="1285860"/>
            <a:ext cx="2500298" cy="1875224"/>
          </a:xfrm>
          <a:prstGeom prst="rect">
            <a:avLst/>
          </a:prstGeom>
          <a:noFill/>
          <a:ln w="9525">
            <a:noFill/>
            <a:miter lim="800000"/>
            <a:headEnd/>
            <a:tailEnd/>
          </a:ln>
          <a:effectLst/>
        </p:spPr>
      </p:pic>
      <p:pic>
        <p:nvPicPr>
          <p:cNvPr id="128003" name="Picture 3"/>
          <p:cNvPicPr>
            <a:picLocks noChangeAspect="1" noChangeArrowheads="1"/>
          </p:cNvPicPr>
          <p:nvPr/>
        </p:nvPicPr>
        <p:blipFill>
          <a:blip r:embed="rId4" cstate="print"/>
          <a:srcRect/>
          <a:stretch>
            <a:fillRect/>
          </a:stretch>
        </p:blipFill>
        <p:spPr bwMode="auto">
          <a:xfrm>
            <a:off x="0" y="3143248"/>
            <a:ext cx="2476517" cy="1857388"/>
          </a:xfrm>
          <a:prstGeom prst="rect">
            <a:avLst/>
          </a:prstGeom>
          <a:noFill/>
          <a:ln w="9525">
            <a:noFill/>
            <a:miter lim="800000"/>
            <a:headEnd/>
            <a:tailEnd/>
          </a:ln>
          <a:effectLst/>
        </p:spPr>
      </p:pic>
      <p:pic>
        <p:nvPicPr>
          <p:cNvPr id="128004" name="Picture 4"/>
          <p:cNvPicPr>
            <a:picLocks noChangeAspect="1" noChangeArrowheads="1"/>
          </p:cNvPicPr>
          <p:nvPr/>
        </p:nvPicPr>
        <p:blipFill>
          <a:blip r:embed="rId5" cstate="print"/>
          <a:srcRect/>
          <a:stretch>
            <a:fillRect/>
          </a:stretch>
        </p:blipFill>
        <p:spPr bwMode="auto">
          <a:xfrm>
            <a:off x="6667515" y="5000636"/>
            <a:ext cx="2476485" cy="1857364"/>
          </a:xfrm>
          <a:prstGeom prst="rect">
            <a:avLst/>
          </a:prstGeom>
          <a:noFill/>
          <a:ln w="9525">
            <a:noFill/>
            <a:miter lim="800000"/>
            <a:headEnd/>
            <a:tailEnd/>
          </a:ln>
          <a:effectLst/>
        </p:spPr>
      </p:pic>
      <p:pic>
        <p:nvPicPr>
          <p:cNvPr id="128005" name="Picture 5"/>
          <p:cNvPicPr>
            <a:picLocks noChangeAspect="1" noChangeArrowheads="1"/>
          </p:cNvPicPr>
          <p:nvPr/>
        </p:nvPicPr>
        <p:blipFill>
          <a:blip r:embed="rId6" cstate="print"/>
          <a:srcRect/>
          <a:stretch>
            <a:fillRect/>
          </a:stretch>
        </p:blipFill>
        <p:spPr bwMode="auto">
          <a:xfrm>
            <a:off x="6667483" y="3071810"/>
            <a:ext cx="2476517" cy="2000264"/>
          </a:xfrm>
          <a:prstGeom prst="rect">
            <a:avLst/>
          </a:prstGeom>
          <a:noFill/>
          <a:ln w="9525">
            <a:noFill/>
            <a:miter lim="800000"/>
            <a:headEnd/>
            <a:tailEnd/>
          </a:ln>
          <a:effectLst/>
        </p:spPr>
      </p:pic>
      <p:pic>
        <p:nvPicPr>
          <p:cNvPr id="128006" name="Picture 6"/>
          <p:cNvPicPr>
            <a:picLocks noChangeAspect="1" noChangeArrowheads="1"/>
          </p:cNvPicPr>
          <p:nvPr/>
        </p:nvPicPr>
        <p:blipFill>
          <a:blip r:embed="rId7" cstate="print"/>
          <a:srcRect/>
          <a:stretch>
            <a:fillRect/>
          </a:stretch>
        </p:blipFill>
        <p:spPr bwMode="auto">
          <a:xfrm>
            <a:off x="6667483" y="1285860"/>
            <a:ext cx="2476517" cy="1857388"/>
          </a:xfrm>
          <a:prstGeom prst="rect">
            <a:avLst/>
          </a:prstGeom>
          <a:noFill/>
          <a:ln w="9525">
            <a:noFill/>
            <a:miter lim="800000"/>
            <a:headEnd/>
            <a:tailEnd/>
          </a:ln>
          <a:effectLst/>
        </p:spPr>
      </p:pic>
      <p:pic>
        <p:nvPicPr>
          <p:cNvPr id="128007" name="Picture 7"/>
          <p:cNvPicPr>
            <a:picLocks noChangeAspect="1" noChangeArrowheads="1"/>
          </p:cNvPicPr>
          <p:nvPr/>
        </p:nvPicPr>
        <p:blipFill>
          <a:blip r:embed="rId8" cstate="print"/>
          <a:srcRect/>
          <a:stretch>
            <a:fillRect/>
          </a:stretch>
        </p:blipFill>
        <p:spPr bwMode="auto">
          <a:xfrm flipH="1">
            <a:off x="0" y="4982777"/>
            <a:ext cx="2500298" cy="1875224"/>
          </a:xfrm>
          <a:prstGeom prst="rect">
            <a:avLst/>
          </a:prstGeom>
          <a:noFill/>
          <a:ln w="9525">
            <a:noFill/>
            <a:miter lim="800000"/>
            <a:headEnd/>
            <a:tailEnd/>
          </a:ln>
          <a:effectLst/>
        </p:spPr>
      </p:pic>
      <p:sp>
        <p:nvSpPr>
          <p:cNvPr id="128008" name="Rectangle 8"/>
          <p:cNvSpPr>
            <a:spLocks noChangeArrowheads="1"/>
          </p:cNvSpPr>
          <p:nvPr/>
        </p:nvSpPr>
        <p:spPr bwMode="auto">
          <a:xfrm>
            <a:off x="2428860" y="1285860"/>
            <a:ext cx="428628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очистные сооружения производственных стоков производительностью – 500 м3 в сутки;</a:t>
            </a:r>
            <a:endParaRPr kumimoji="0" lang="ru-RU" sz="16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ts val="600"/>
              </a:spcBef>
              <a:spcAft>
                <a:spcPct val="0"/>
              </a:spcAft>
              <a:buClrTx/>
              <a:buSzTx/>
              <a:buFontTx/>
              <a:buNone/>
              <a:tabLst/>
            </a:pPr>
            <a:r>
              <a:rPr kumimoji="0" lang="ru-RU"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очистные сооружения ливневых стоков производительностью –   7 м3 в час;</a:t>
            </a:r>
            <a:endParaRPr kumimoji="0" lang="ru-RU" sz="16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ts val="600"/>
              </a:spcBef>
              <a:spcAft>
                <a:spcPct val="0"/>
              </a:spcAft>
              <a:buClrTx/>
              <a:buSzTx/>
              <a:buFontTx/>
              <a:buNone/>
              <a:tabLst/>
            </a:pPr>
            <a:r>
              <a:rPr kumimoji="0" lang="ru-RU"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внутриплощадочные автомобильные дороги категории </a:t>
            </a:r>
            <a:r>
              <a:rPr kumimoji="0" lang="en-US"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III</a:t>
            </a:r>
            <a:r>
              <a:rPr kumimoji="0" lang="ru-RU"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-в, </a:t>
            </a:r>
            <a:r>
              <a:rPr kumimoji="0" lang="en-US"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IV</a:t>
            </a:r>
            <a:r>
              <a:rPr kumimoji="0" lang="ru-RU"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-в, общей </a:t>
            </a:r>
            <a:r>
              <a:rPr kumimoji="0" lang="ru-RU" sz="1600" b="1" i="0" u="none" strike="noStrike" cap="none" normalizeH="0" baseline="0" dirty="0">
                <a:ln>
                  <a:noFill/>
                </a:ln>
                <a:solidFill>
                  <a:schemeClr val="accent5">
                    <a:lumMod val="50000"/>
                  </a:schemeClr>
                </a:solidFill>
                <a:effectLst/>
                <a:latin typeface="Times New Roman" pitchFamily="18" charset="0"/>
                <a:ea typeface="Times New Roman" pitchFamily="18" charset="0"/>
                <a:cs typeface="Times New Roman" pitchFamily="18" charset="0"/>
              </a:rPr>
              <a:t>протяжённостью</a:t>
            </a:r>
            <a:r>
              <a:rPr kumimoji="0" lang="ru-RU"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690 метров, шириной проезжей части – 4,5; 6,0 метров;</a:t>
            </a:r>
            <a:endParaRPr kumimoji="0" lang="ru-RU" sz="16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ts val="600"/>
              </a:spcBef>
              <a:spcAft>
                <a:spcPct val="0"/>
              </a:spcAft>
              <a:buClrTx/>
              <a:buSzTx/>
              <a:buFontTx/>
              <a:buNone/>
              <a:tabLst/>
            </a:pPr>
            <a:r>
              <a:rPr kumimoji="0" lang="ru-RU" sz="16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сети наружного освещения категории ВЛИ-0,4 кВ, протяженностью 1150 метров.</a:t>
            </a:r>
            <a:endParaRPr kumimoji="0" lang="ru-RU" sz="1600" b="1" i="0" u="none" strike="noStrike" cap="none" normalizeH="0" baseline="0" dirty="0">
              <a:ln>
                <a:noFill/>
              </a:ln>
              <a:solidFill>
                <a:srgbClr val="002060"/>
              </a:solidFill>
              <a:effectLst/>
              <a:latin typeface="Times New Roman" pitchFamily="18" charset="0"/>
              <a:cs typeface="Times New Roman" pitchFamily="18" charset="0"/>
            </a:endParaRPr>
          </a:p>
        </p:txBody>
      </p:sp>
      <p:sp>
        <p:nvSpPr>
          <p:cNvPr id="15" name="TextBox 14"/>
          <p:cNvSpPr txBox="1"/>
          <p:nvPr/>
        </p:nvSpPr>
        <p:spPr>
          <a:xfrm>
            <a:off x="2500298" y="4286256"/>
            <a:ext cx="4260782" cy="584775"/>
          </a:xfrm>
          <a:prstGeom prst="rect">
            <a:avLst/>
          </a:prstGeom>
          <a:noFill/>
        </p:spPr>
        <p:txBody>
          <a:bodyPr wrap="none" rtlCol="0">
            <a:spAutoFit/>
          </a:bodyPr>
          <a:lstStyle/>
          <a:p>
            <a:r>
              <a:rPr lang="ru-RU" sz="3200" b="1" dirty="0">
                <a:solidFill>
                  <a:schemeClr val="accent2">
                    <a:lumMod val="75000"/>
                  </a:schemeClr>
                </a:solidFill>
                <a:latin typeface="Times New Roman" pitchFamily="18" charset="0"/>
                <a:cs typeface="Times New Roman" pitchFamily="18" charset="0"/>
              </a:rPr>
              <a:t>Стоимость контракта</a:t>
            </a:r>
          </a:p>
        </p:txBody>
      </p:sp>
      <p:sp>
        <p:nvSpPr>
          <p:cNvPr id="16" name="TextBox 15"/>
          <p:cNvSpPr txBox="1"/>
          <p:nvPr/>
        </p:nvSpPr>
        <p:spPr>
          <a:xfrm>
            <a:off x="2500298" y="4857760"/>
            <a:ext cx="4143404" cy="1877437"/>
          </a:xfrm>
          <a:prstGeom prst="rect">
            <a:avLst/>
          </a:prstGeom>
          <a:noFill/>
        </p:spPr>
        <p:txBody>
          <a:bodyPr wrap="square" rtlCol="0">
            <a:spAutoFit/>
          </a:bodyPr>
          <a:lstStyle/>
          <a:p>
            <a:r>
              <a:rPr lang="ru-RU" sz="1600" b="1" dirty="0">
                <a:solidFill>
                  <a:schemeClr val="accent5">
                    <a:lumMod val="50000"/>
                  </a:schemeClr>
                </a:solidFill>
                <a:latin typeface="Times New Roman" pitchFamily="18" charset="0"/>
                <a:cs typeface="Times New Roman" pitchFamily="18" charset="0"/>
              </a:rPr>
              <a:t>Всего – 268607,1 тыс.руб., </a:t>
            </a:r>
          </a:p>
          <a:p>
            <a:r>
              <a:rPr lang="ru-RU" sz="1600" b="1" dirty="0">
                <a:solidFill>
                  <a:schemeClr val="accent5">
                    <a:lumMod val="50000"/>
                  </a:schemeClr>
                </a:solidFill>
                <a:latin typeface="Times New Roman" pitchFamily="18" charset="0"/>
                <a:cs typeface="Times New Roman" pitchFamily="18" charset="0"/>
              </a:rPr>
              <a:t>в том числе:</a:t>
            </a:r>
          </a:p>
          <a:p>
            <a:pPr>
              <a:spcBef>
                <a:spcPts val="600"/>
              </a:spcBef>
              <a:buFontTx/>
              <a:buChar char="-"/>
            </a:pPr>
            <a:r>
              <a:rPr lang="ru-RU" sz="1600" b="1" dirty="0">
                <a:solidFill>
                  <a:schemeClr val="accent5">
                    <a:lumMod val="50000"/>
                  </a:schemeClr>
                </a:solidFill>
                <a:latin typeface="Times New Roman" pitchFamily="18" charset="0"/>
                <a:cs typeface="Times New Roman" pitchFamily="18" charset="0"/>
              </a:rPr>
              <a:t>Фонд развития моногородов-</a:t>
            </a:r>
          </a:p>
          <a:p>
            <a:pPr algn="r">
              <a:spcBef>
                <a:spcPts val="600"/>
              </a:spcBef>
              <a:buFontTx/>
              <a:buChar char="-"/>
            </a:pPr>
            <a:r>
              <a:rPr lang="ru-RU" sz="1600" b="1" dirty="0">
                <a:solidFill>
                  <a:schemeClr val="accent5">
                    <a:lumMod val="50000"/>
                  </a:schemeClr>
                </a:solidFill>
                <a:latin typeface="Times New Roman" pitchFamily="18" charset="0"/>
                <a:cs typeface="Times New Roman" pitchFamily="18" charset="0"/>
              </a:rPr>
              <a:t> 249283,8 тыс.руб.;</a:t>
            </a:r>
          </a:p>
          <a:p>
            <a:pPr>
              <a:spcBef>
                <a:spcPts val="600"/>
              </a:spcBef>
              <a:buFontTx/>
              <a:buChar char="-"/>
            </a:pPr>
            <a:r>
              <a:rPr lang="ru-RU" sz="1600" b="1" dirty="0">
                <a:solidFill>
                  <a:schemeClr val="accent5">
                    <a:lumMod val="50000"/>
                  </a:schemeClr>
                </a:solidFill>
                <a:latin typeface="Times New Roman" pitchFamily="18" charset="0"/>
                <a:cs typeface="Times New Roman" pitchFamily="18" charset="0"/>
              </a:rPr>
              <a:t>областной бюджет – 19130,1 тыс.руб.;</a:t>
            </a:r>
          </a:p>
          <a:p>
            <a:pPr>
              <a:spcBef>
                <a:spcPts val="600"/>
              </a:spcBef>
              <a:buFontTx/>
              <a:buChar char="-"/>
            </a:pPr>
            <a:r>
              <a:rPr lang="ru-RU" sz="1600" b="1" dirty="0">
                <a:solidFill>
                  <a:schemeClr val="accent5">
                    <a:lumMod val="50000"/>
                  </a:schemeClr>
                </a:solidFill>
                <a:latin typeface="Times New Roman" pitchFamily="18" charset="0"/>
                <a:cs typeface="Times New Roman" pitchFamily="18" charset="0"/>
              </a:rPr>
              <a:t>бюджет поселения – 193,2 тыс.руб.</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168.ru/files/news/full/1520007626.jpg"/>
          <p:cNvPicPr>
            <a:picLocks noChangeAspect="1" noChangeArrowheads="1"/>
          </p:cNvPicPr>
          <p:nvPr/>
        </p:nvPicPr>
        <p:blipFill>
          <a:blip r:embed="rId3">
            <a:lum bright="40000"/>
          </a:blip>
          <a:srcRect/>
          <a:stretch>
            <a:fillRect/>
          </a:stretch>
        </p:blipFill>
        <p:spPr bwMode="auto">
          <a:xfrm>
            <a:off x="0" y="1285861"/>
            <a:ext cx="9144000" cy="5572140"/>
          </a:xfrm>
          <a:prstGeom prst="rect">
            <a:avLst/>
          </a:prstGeom>
          <a:noFill/>
        </p:spPr>
      </p:pic>
      <p:sp>
        <p:nvSpPr>
          <p:cNvPr id="7" name="Овал 6"/>
          <p:cNvSpPr/>
          <p:nvPr/>
        </p:nvSpPr>
        <p:spPr>
          <a:xfrm>
            <a:off x="0" y="1181208"/>
            <a:ext cx="2808312" cy="353367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ru-RU" sz="1600" b="1" u="sng" dirty="0">
                <a:solidFill>
                  <a:schemeClr val="accent5">
                    <a:lumMod val="50000"/>
                  </a:schemeClr>
                </a:solidFill>
                <a:latin typeface="Times New Roman" pitchFamily="18" charset="0"/>
                <a:cs typeface="Times New Roman" pitchFamily="18" charset="0"/>
              </a:rPr>
              <a:t>Объем </a:t>
            </a:r>
          </a:p>
          <a:p>
            <a:pPr lvl="0"/>
            <a:r>
              <a:rPr lang="ru-RU" sz="1600" b="1" u="sng" dirty="0">
                <a:solidFill>
                  <a:schemeClr val="accent5">
                    <a:lumMod val="50000"/>
                  </a:schemeClr>
                </a:solidFill>
                <a:latin typeface="Times New Roman" pitchFamily="18" charset="0"/>
                <a:cs typeface="Times New Roman" pitchFamily="18" charset="0"/>
              </a:rPr>
              <a:t>отгруженной</a:t>
            </a:r>
          </a:p>
          <a:p>
            <a:pPr lvl="0"/>
            <a:r>
              <a:rPr lang="ru-RU" sz="1600" b="1" u="sng" dirty="0">
                <a:solidFill>
                  <a:schemeClr val="accent5">
                    <a:lumMod val="50000"/>
                  </a:schemeClr>
                </a:solidFill>
                <a:latin typeface="Times New Roman" pitchFamily="18" charset="0"/>
                <a:cs typeface="Times New Roman" pitchFamily="18" charset="0"/>
              </a:rPr>
              <a:t> продукции в </a:t>
            </a:r>
          </a:p>
          <a:p>
            <a:pPr lvl="0"/>
            <a:r>
              <a:rPr lang="ru-RU" sz="1600" b="1" u="sng" dirty="0">
                <a:solidFill>
                  <a:schemeClr val="accent5">
                    <a:lumMod val="50000"/>
                  </a:schemeClr>
                </a:solidFill>
                <a:latin typeface="Times New Roman" pitchFamily="18" charset="0"/>
                <a:cs typeface="Times New Roman" pitchFamily="18" charset="0"/>
              </a:rPr>
              <a:t>промышленности</a:t>
            </a:r>
          </a:p>
          <a:p>
            <a:pPr lvl="0"/>
            <a:r>
              <a:rPr lang="ru-RU" sz="1600" dirty="0">
                <a:solidFill>
                  <a:schemeClr val="accent5">
                    <a:lumMod val="50000"/>
                  </a:schemeClr>
                </a:solidFill>
                <a:latin typeface="Times New Roman" pitchFamily="18" charset="0"/>
                <a:cs typeface="Times New Roman" pitchFamily="18" charset="0"/>
              </a:rPr>
              <a:t>2019 год – </a:t>
            </a:r>
          </a:p>
          <a:p>
            <a:pPr lvl="0"/>
            <a:r>
              <a:rPr lang="ru-RU" sz="1600" dirty="0">
                <a:solidFill>
                  <a:schemeClr val="accent5">
                    <a:lumMod val="50000"/>
                  </a:schemeClr>
                </a:solidFill>
                <a:latin typeface="Times New Roman" pitchFamily="18" charset="0"/>
                <a:cs typeface="Times New Roman" pitchFamily="18" charset="0"/>
              </a:rPr>
              <a:t>4258,3 млн.руб.</a:t>
            </a:r>
          </a:p>
          <a:p>
            <a:pPr lvl="0"/>
            <a:endParaRPr lang="ru-RU" sz="1400" dirty="0">
              <a:solidFill>
                <a:schemeClr val="accent5">
                  <a:lumMod val="50000"/>
                </a:schemeClr>
              </a:solidFill>
              <a:latin typeface="Times New Roman" pitchFamily="18" charset="0"/>
              <a:cs typeface="Times New Roman" pitchFamily="18" charset="0"/>
            </a:endParaRPr>
          </a:p>
        </p:txBody>
      </p:sp>
      <p:graphicFrame>
        <p:nvGraphicFramePr>
          <p:cNvPr id="8" name="Схема 7"/>
          <p:cNvGraphicFramePr/>
          <p:nvPr>
            <p:extLst>
              <p:ext uri="{D42A27DB-BD31-4B8C-83A1-F6EECF244321}">
                <p14:modId xmlns="" xmlns:p14="http://schemas.microsoft.com/office/powerpoint/2010/main" val="396737167"/>
              </p:ext>
            </p:extLst>
          </p:nvPr>
        </p:nvGraphicFramePr>
        <p:xfrm>
          <a:off x="2786018" y="1214422"/>
          <a:ext cx="6357982"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Скругленный прямоугольник 11"/>
          <p:cNvSpPr/>
          <p:nvPr/>
        </p:nvSpPr>
        <p:spPr>
          <a:xfrm>
            <a:off x="214282" y="4714884"/>
            <a:ext cx="2880320" cy="1944216"/>
          </a:xfrm>
          <a:prstGeom prst="roundRect">
            <a:avLst/>
          </a:prstGeom>
          <a:solidFill>
            <a:schemeClr val="accent1">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lvl="0" algn="ctr"/>
            <a:r>
              <a:rPr lang="ru-RU" b="1" dirty="0">
                <a:solidFill>
                  <a:schemeClr val="accent5">
                    <a:lumMod val="50000"/>
                  </a:schemeClr>
                </a:solidFill>
                <a:latin typeface="Times New Roman" pitchFamily="18" charset="0"/>
                <a:cs typeface="Times New Roman" pitchFamily="18" charset="0"/>
              </a:rPr>
              <a:t>Средняя</a:t>
            </a:r>
          </a:p>
          <a:p>
            <a:pPr lvl="0" algn="ctr"/>
            <a:r>
              <a:rPr lang="ru-RU" b="1" dirty="0">
                <a:solidFill>
                  <a:schemeClr val="accent5">
                    <a:lumMod val="50000"/>
                  </a:schemeClr>
                </a:solidFill>
                <a:latin typeface="Times New Roman" pitchFamily="18" charset="0"/>
                <a:cs typeface="Times New Roman" pitchFamily="18" charset="0"/>
              </a:rPr>
              <a:t> заработная плата</a:t>
            </a:r>
          </a:p>
          <a:p>
            <a:pPr lvl="0" algn="ctr"/>
            <a:r>
              <a:rPr lang="ru-RU" dirty="0">
                <a:solidFill>
                  <a:schemeClr val="accent5">
                    <a:lumMod val="50000"/>
                  </a:schemeClr>
                </a:solidFill>
                <a:latin typeface="Times New Roman" pitchFamily="18" charset="0"/>
                <a:cs typeface="Times New Roman" pitchFamily="18" charset="0"/>
              </a:rPr>
              <a:t>2019 год - 21979 руб.</a:t>
            </a:r>
          </a:p>
        </p:txBody>
      </p:sp>
      <p:sp>
        <p:nvSpPr>
          <p:cNvPr id="13" name="Скругленный прямоугольник 12"/>
          <p:cNvSpPr/>
          <p:nvPr/>
        </p:nvSpPr>
        <p:spPr>
          <a:xfrm>
            <a:off x="3286116" y="4714884"/>
            <a:ext cx="2736304" cy="1944216"/>
          </a:xfrm>
          <a:prstGeom prst="roundRect">
            <a:avLst/>
          </a:prstGeom>
          <a:solidFill>
            <a:schemeClr val="accent1">
              <a:lumMod val="40000"/>
              <a:lumOff val="60000"/>
            </a:schemeClr>
          </a:solidFill>
          <a:ln>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lvl="0" algn="ctr"/>
            <a:endParaRPr lang="ru-RU" b="1" dirty="0">
              <a:solidFill>
                <a:schemeClr val="accent5">
                  <a:lumMod val="50000"/>
                </a:schemeClr>
              </a:solidFill>
              <a:latin typeface="Times New Roman" pitchFamily="18" charset="0"/>
              <a:cs typeface="Times New Roman" pitchFamily="18" charset="0"/>
            </a:endParaRPr>
          </a:p>
          <a:p>
            <a:pPr lvl="0" algn="ctr"/>
            <a:r>
              <a:rPr lang="ru-RU" b="1" dirty="0">
                <a:solidFill>
                  <a:schemeClr val="accent5">
                    <a:lumMod val="50000"/>
                  </a:schemeClr>
                </a:solidFill>
                <a:latin typeface="Times New Roman" pitchFamily="18" charset="0"/>
                <a:cs typeface="Times New Roman" pitchFamily="18" charset="0"/>
              </a:rPr>
              <a:t>Оборот розничной </a:t>
            </a:r>
          </a:p>
          <a:p>
            <a:pPr lvl="0" algn="ctr"/>
            <a:r>
              <a:rPr lang="ru-RU" b="1" dirty="0">
                <a:solidFill>
                  <a:schemeClr val="accent5">
                    <a:lumMod val="50000"/>
                  </a:schemeClr>
                </a:solidFill>
                <a:latin typeface="Times New Roman" pitchFamily="18" charset="0"/>
                <a:cs typeface="Times New Roman" pitchFamily="18" charset="0"/>
              </a:rPr>
              <a:t>торговли</a:t>
            </a:r>
          </a:p>
          <a:p>
            <a:pPr lvl="0" algn="ctr"/>
            <a:r>
              <a:rPr lang="ru-RU" dirty="0">
                <a:solidFill>
                  <a:schemeClr val="accent5">
                    <a:lumMod val="50000"/>
                  </a:schemeClr>
                </a:solidFill>
                <a:latin typeface="Times New Roman" pitchFamily="18" charset="0"/>
                <a:cs typeface="Times New Roman" pitchFamily="18" charset="0"/>
              </a:rPr>
              <a:t>2019 год – 1390,1млн.руб.</a:t>
            </a:r>
          </a:p>
          <a:p>
            <a:pPr lvl="0" algn="ctr"/>
            <a:endParaRPr lang="ru-RU" dirty="0">
              <a:solidFill>
                <a:schemeClr val="accent4">
                  <a:lumMod val="75000"/>
                </a:schemeClr>
              </a:solidFill>
            </a:endParaRPr>
          </a:p>
        </p:txBody>
      </p:sp>
      <p:sp>
        <p:nvSpPr>
          <p:cNvPr id="14" name="Скругленный прямоугольник 13"/>
          <p:cNvSpPr/>
          <p:nvPr/>
        </p:nvSpPr>
        <p:spPr>
          <a:xfrm>
            <a:off x="6143636" y="4714884"/>
            <a:ext cx="2808312" cy="1944216"/>
          </a:xfrm>
          <a:prstGeom prst="roundRect">
            <a:avLst/>
          </a:prstGeom>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ru-RU" b="1" dirty="0">
                <a:solidFill>
                  <a:schemeClr val="accent5">
                    <a:lumMod val="50000"/>
                  </a:schemeClr>
                </a:solidFill>
                <a:latin typeface="Times New Roman" pitchFamily="18" charset="0"/>
                <a:cs typeface="Times New Roman" pitchFamily="18" charset="0"/>
              </a:rPr>
              <a:t>Инвестиции в </a:t>
            </a:r>
          </a:p>
          <a:p>
            <a:pPr lvl="0" algn="ctr"/>
            <a:r>
              <a:rPr lang="ru-RU" b="1" dirty="0">
                <a:solidFill>
                  <a:schemeClr val="accent5">
                    <a:lumMod val="50000"/>
                  </a:schemeClr>
                </a:solidFill>
                <a:latin typeface="Times New Roman" pitchFamily="18" charset="0"/>
                <a:cs typeface="Times New Roman" pitchFamily="18" charset="0"/>
              </a:rPr>
              <a:t>основной капитал</a:t>
            </a:r>
          </a:p>
          <a:p>
            <a:pPr lvl="0" algn="ctr"/>
            <a:r>
              <a:rPr lang="ru-RU" dirty="0">
                <a:solidFill>
                  <a:schemeClr val="accent5">
                    <a:lumMod val="50000"/>
                  </a:schemeClr>
                </a:solidFill>
                <a:latin typeface="Times New Roman" pitchFamily="18" charset="0"/>
                <a:cs typeface="Times New Roman" pitchFamily="18" charset="0"/>
              </a:rPr>
              <a:t>2019 год –  532,8млн.руб.</a:t>
            </a:r>
          </a:p>
        </p:txBody>
      </p:sp>
      <p:sp>
        <p:nvSpPr>
          <p:cNvPr id="11" name="Заголовок 1"/>
          <p:cNvSpPr txBox="1">
            <a:spLocks/>
          </p:cNvSpPr>
          <p:nvPr/>
        </p:nvSpPr>
        <p:spPr>
          <a:xfrm>
            <a:off x="0" y="0"/>
            <a:ext cx="9144000" cy="1000108"/>
          </a:xfrm>
          <a:prstGeom prst="rect">
            <a:avLst/>
          </a:prstGeom>
        </p:spPr>
        <p:txBody>
          <a:bodyPr>
            <a:norm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Экономика</a:t>
            </a:r>
            <a:endParaRPr kumimoji="0" lang="ru-RU" sz="36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Диаграмма 20"/>
          <p:cNvGraphicFramePr/>
          <p:nvPr/>
        </p:nvGraphicFramePr>
        <p:xfrm>
          <a:off x="0" y="1785926"/>
          <a:ext cx="6000760" cy="41434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 xmlns:p14="http://schemas.microsoft.com/office/powerpoint/2010/main" val="999938912"/>
              </p:ext>
            </p:extLst>
          </p:nvPr>
        </p:nvGraphicFramePr>
        <p:xfrm>
          <a:off x="5357818" y="3929066"/>
          <a:ext cx="3786182" cy="264318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431032" y="1357297"/>
            <a:ext cx="871296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srgbClr val="002060"/>
                </a:solidFill>
                <a:effectLst/>
                <a:uLnTx/>
                <a:uFillTx/>
                <a:latin typeface="+mj-lt"/>
                <a:cs typeface="Times New Roman" pitchFamily="18" charset="0"/>
              </a:rPr>
              <a:t>Численность трудоспособного населения – 6678 чел</a:t>
            </a:r>
            <a:r>
              <a:rPr kumimoji="0" lang="ru-RU" sz="2000" b="1" i="0" u="none" strike="noStrike" kern="0" cap="none" spc="0" normalizeH="0" baseline="0" noProof="0" dirty="0">
                <a:ln>
                  <a:noFill/>
                </a:ln>
                <a:solidFill>
                  <a:srgbClr val="002060"/>
                </a:solidFill>
                <a:effectLst/>
                <a:uLnTx/>
                <a:uFillTx/>
                <a:latin typeface="+mj-lt"/>
              </a:rPr>
              <a:t>.</a:t>
            </a:r>
          </a:p>
        </p:txBody>
      </p:sp>
      <p:sp>
        <p:nvSpPr>
          <p:cNvPr id="5" name="TextBox 4"/>
          <p:cNvSpPr txBox="1"/>
          <p:nvPr/>
        </p:nvSpPr>
        <p:spPr>
          <a:xfrm>
            <a:off x="431032" y="1643050"/>
            <a:ext cx="8712968" cy="400110"/>
          </a:xfrm>
          <a:prstGeom prst="rect">
            <a:avLst/>
          </a:prstGeom>
          <a:noFill/>
        </p:spPr>
        <p:txBody>
          <a:bodyPr wrap="square" rtlCol="0">
            <a:spAutoFit/>
          </a:bodyPr>
          <a:lstStyle/>
          <a:p>
            <a:r>
              <a:rPr lang="ru-RU" sz="2000" b="1" dirty="0">
                <a:solidFill>
                  <a:schemeClr val="accent5">
                    <a:lumMod val="50000"/>
                  </a:schemeClr>
                </a:solidFill>
                <a:latin typeface="+mj-lt"/>
                <a:cs typeface="Times New Roman" pitchFamily="18" charset="0"/>
              </a:rPr>
              <a:t>Численность  занятых в экономике – 5027 чел.</a:t>
            </a:r>
          </a:p>
        </p:txBody>
      </p:sp>
      <p:sp>
        <p:nvSpPr>
          <p:cNvPr id="8" name="TextBox 7"/>
          <p:cNvSpPr txBox="1"/>
          <p:nvPr/>
        </p:nvSpPr>
        <p:spPr>
          <a:xfrm>
            <a:off x="2742794" y="2270150"/>
            <a:ext cx="816570" cy="307777"/>
          </a:xfrm>
          <a:prstGeom prst="rect">
            <a:avLst/>
          </a:prstGeom>
          <a:noFill/>
        </p:spPr>
        <p:txBody>
          <a:bodyPr wrap="none" rtlCol="0">
            <a:spAutoFit/>
          </a:bodyPr>
          <a:lstStyle/>
          <a:p>
            <a:r>
              <a:rPr lang="ru-RU" sz="1400" b="1" dirty="0">
                <a:solidFill>
                  <a:schemeClr val="accent5">
                    <a:lumMod val="50000"/>
                  </a:schemeClr>
                </a:solidFill>
              </a:rPr>
              <a:t>132 чел.</a:t>
            </a:r>
          </a:p>
        </p:txBody>
      </p:sp>
      <p:sp>
        <p:nvSpPr>
          <p:cNvPr id="10" name="TextBox 9"/>
          <p:cNvSpPr txBox="1"/>
          <p:nvPr/>
        </p:nvSpPr>
        <p:spPr>
          <a:xfrm>
            <a:off x="3313784" y="2583136"/>
            <a:ext cx="816570" cy="307777"/>
          </a:xfrm>
          <a:prstGeom prst="rect">
            <a:avLst/>
          </a:prstGeom>
          <a:noFill/>
        </p:spPr>
        <p:txBody>
          <a:bodyPr wrap="none" rtlCol="0">
            <a:spAutoFit/>
          </a:bodyPr>
          <a:lstStyle/>
          <a:p>
            <a:r>
              <a:rPr lang="ru-RU" sz="1400" b="1" dirty="0">
                <a:solidFill>
                  <a:schemeClr val="accent5">
                    <a:lumMod val="50000"/>
                  </a:schemeClr>
                </a:solidFill>
              </a:rPr>
              <a:t>141 чел.</a:t>
            </a:r>
          </a:p>
        </p:txBody>
      </p:sp>
      <p:sp>
        <p:nvSpPr>
          <p:cNvPr id="9" name="TextBox 8"/>
          <p:cNvSpPr txBox="1"/>
          <p:nvPr/>
        </p:nvSpPr>
        <p:spPr>
          <a:xfrm>
            <a:off x="2742794" y="3131095"/>
            <a:ext cx="816570" cy="307777"/>
          </a:xfrm>
          <a:prstGeom prst="rect">
            <a:avLst/>
          </a:prstGeom>
          <a:noFill/>
        </p:spPr>
        <p:txBody>
          <a:bodyPr wrap="none" rtlCol="0">
            <a:spAutoFit/>
          </a:bodyPr>
          <a:lstStyle/>
          <a:p>
            <a:r>
              <a:rPr lang="ru-RU" sz="1400" b="1" dirty="0">
                <a:solidFill>
                  <a:schemeClr val="accent5">
                    <a:lumMod val="50000"/>
                  </a:schemeClr>
                </a:solidFill>
              </a:rPr>
              <a:t>132 чел.</a:t>
            </a:r>
          </a:p>
        </p:txBody>
      </p:sp>
      <p:sp>
        <p:nvSpPr>
          <p:cNvPr id="13" name="TextBox 12"/>
          <p:cNvSpPr txBox="1"/>
          <p:nvPr/>
        </p:nvSpPr>
        <p:spPr>
          <a:xfrm>
            <a:off x="3401852" y="3437383"/>
            <a:ext cx="816570" cy="307777"/>
          </a:xfrm>
          <a:prstGeom prst="rect">
            <a:avLst/>
          </a:prstGeom>
          <a:noFill/>
        </p:spPr>
        <p:txBody>
          <a:bodyPr wrap="none" rtlCol="0">
            <a:spAutoFit/>
          </a:bodyPr>
          <a:lstStyle/>
          <a:p>
            <a:r>
              <a:rPr lang="ru-RU" sz="1400" b="1" dirty="0">
                <a:solidFill>
                  <a:schemeClr val="accent5">
                    <a:lumMod val="50000"/>
                  </a:schemeClr>
                </a:solidFill>
              </a:rPr>
              <a:t>111 чел.</a:t>
            </a:r>
          </a:p>
        </p:txBody>
      </p:sp>
      <p:sp>
        <p:nvSpPr>
          <p:cNvPr id="14" name="TextBox 13"/>
          <p:cNvSpPr txBox="1"/>
          <p:nvPr/>
        </p:nvSpPr>
        <p:spPr>
          <a:xfrm>
            <a:off x="2649325" y="4005064"/>
            <a:ext cx="545342" cy="307777"/>
          </a:xfrm>
          <a:prstGeom prst="rect">
            <a:avLst/>
          </a:prstGeom>
          <a:noFill/>
        </p:spPr>
        <p:txBody>
          <a:bodyPr wrap="none" rtlCol="0">
            <a:spAutoFit/>
          </a:bodyPr>
          <a:lstStyle/>
          <a:p>
            <a:r>
              <a:rPr lang="ru-RU" sz="1400" b="1" dirty="0">
                <a:solidFill>
                  <a:schemeClr val="accent5">
                    <a:lumMod val="50000"/>
                  </a:schemeClr>
                </a:solidFill>
              </a:rPr>
              <a:t>1,0%</a:t>
            </a:r>
          </a:p>
        </p:txBody>
      </p:sp>
      <p:sp>
        <p:nvSpPr>
          <p:cNvPr id="15" name="TextBox 14"/>
          <p:cNvSpPr txBox="1"/>
          <p:nvPr/>
        </p:nvSpPr>
        <p:spPr>
          <a:xfrm>
            <a:off x="3071802" y="4214818"/>
            <a:ext cx="545342" cy="307777"/>
          </a:xfrm>
          <a:prstGeom prst="rect">
            <a:avLst/>
          </a:prstGeom>
          <a:noFill/>
        </p:spPr>
        <p:txBody>
          <a:bodyPr wrap="none" rtlCol="0">
            <a:spAutoFit/>
          </a:bodyPr>
          <a:lstStyle/>
          <a:p>
            <a:r>
              <a:rPr lang="ru-RU" sz="1400" b="1" dirty="0">
                <a:solidFill>
                  <a:schemeClr val="accent5">
                    <a:lumMod val="50000"/>
                  </a:schemeClr>
                </a:solidFill>
              </a:rPr>
              <a:t>0,8%</a:t>
            </a:r>
          </a:p>
        </p:txBody>
      </p:sp>
      <p:sp>
        <p:nvSpPr>
          <p:cNvPr id="16" name="TextBox 15"/>
          <p:cNvSpPr txBox="1"/>
          <p:nvPr/>
        </p:nvSpPr>
        <p:spPr>
          <a:xfrm>
            <a:off x="2428860" y="4786322"/>
            <a:ext cx="725199" cy="307777"/>
          </a:xfrm>
          <a:prstGeom prst="rect">
            <a:avLst/>
          </a:prstGeom>
          <a:noFill/>
        </p:spPr>
        <p:txBody>
          <a:bodyPr wrap="none" rtlCol="0">
            <a:spAutoFit/>
          </a:bodyPr>
          <a:lstStyle/>
          <a:p>
            <a:r>
              <a:rPr lang="ru-RU" sz="1400" b="1" dirty="0">
                <a:solidFill>
                  <a:schemeClr val="accent5">
                    <a:lumMod val="50000"/>
                  </a:schemeClr>
                </a:solidFill>
              </a:rPr>
              <a:t>51 чел.</a:t>
            </a:r>
          </a:p>
        </p:txBody>
      </p:sp>
      <p:sp>
        <p:nvSpPr>
          <p:cNvPr id="17" name="TextBox 16"/>
          <p:cNvSpPr txBox="1"/>
          <p:nvPr/>
        </p:nvSpPr>
        <p:spPr>
          <a:xfrm>
            <a:off x="2500298" y="5072074"/>
            <a:ext cx="725199" cy="307777"/>
          </a:xfrm>
          <a:prstGeom prst="rect">
            <a:avLst/>
          </a:prstGeom>
          <a:noFill/>
        </p:spPr>
        <p:txBody>
          <a:bodyPr wrap="none" rtlCol="0">
            <a:spAutoFit/>
          </a:bodyPr>
          <a:lstStyle/>
          <a:p>
            <a:r>
              <a:rPr lang="ru-RU" sz="1400" b="1" dirty="0">
                <a:solidFill>
                  <a:schemeClr val="accent5">
                    <a:lumMod val="50000"/>
                  </a:schemeClr>
                </a:solidFill>
              </a:rPr>
              <a:t>45 чел.</a:t>
            </a:r>
          </a:p>
        </p:txBody>
      </p:sp>
      <p:sp>
        <p:nvSpPr>
          <p:cNvPr id="19" name="Заголовок 1"/>
          <p:cNvSpPr txBox="1">
            <a:spLocks/>
          </p:cNvSpPr>
          <p:nvPr/>
        </p:nvSpPr>
        <p:spPr>
          <a:xfrm>
            <a:off x="0" y="0"/>
            <a:ext cx="8858280" cy="1000108"/>
          </a:xfrm>
          <a:prstGeom prst="rect">
            <a:avLst/>
          </a:prstGeom>
        </p:spPr>
        <p:txBody>
          <a:bodyPr>
            <a:normAutofit/>
          </a:bodyPr>
          <a:lstStyle/>
          <a:p>
            <a:pPr marL="0" marR="0" lvl="0" indent="0" algn="r" defTabSz="685800" rtl="0" eaLnBrk="1" fontAlgn="auto" latinLnBrk="0" hangingPunct="1">
              <a:lnSpc>
                <a:spcPct val="90000"/>
              </a:lnSpc>
              <a:spcBef>
                <a:spcPct val="0"/>
              </a:spcBef>
              <a:spcAft>
                <a:spcPts val="0"/>
              </a:spcAft>
              <a:buClrTx/>
              <a:buSzTx/>
              <a:buFontTx/>
              <a:buNone/>
              <a:tabLst/>
              <a:defRPr/>
            </a:pPr>
            <a:r>
              <a:rPr lang="ru-RU" sz="3600" b="1" dirty="0">
                <a:solidFill>
                  <a:schemeClr val="accent2">
                    <a:lumMod val="75000"/>
                  </a:schemeClr>
                </a:solidFill>
                <a:latin typeface="Times New Roman" pitchFamily="18" charset="0"/>
                <a:ea typeface="+mj-ea"/>
                <a:cs typeface="Times New Roman" pitchFamily="18" charset="0"/>
              </a:rPr>
              <a:t>Рынок труда</a:t>
            </a:r>
            <a:endParaRPr kumimoji="0" lang="ru-RU" sz="36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Tree>
  </p:cSld>
  <p:clrMapOvr>
    <a:masterClrMapping/>
  </p:clrMapOvr>
</p:sld>
</file>

<file path=ppt/theme/theme1.xml><?xml version="1.0" encoding="utf-8"?>
<a:theme xmlns:a="http://schemas.openxmlformats.org/drawingml/2006/main" name="Тема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6">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Тема2</Template>
  <TotalTime>2937</TotalTime>
  <Words>3787</Words>
  <Application>Microsoft Office PowerPoint</Application>
  <PresentationFormat>Экран (4:3)</PresentationFormat>
  <Paragraphs>493</Paragraphs>
  <Slides>35</Slides>
  <Notes>34</Notes>
  <HiddenSlides>0</HiddenSlides>
  <MMClips>0</MMClips>
  <ScaleCrop>false</ScaleCrop>
  <HeadingPairs>
    <vt:vector size="4" baseType="variant">
      <vt:variant>
        <vt:lpstr>Тема</vt:lpstr>
      </vt:variant>
      <vt:variant>
        <vt:i4>5</vt:i4>
      </vt:variant>
      <vt:variant>
        <vt:lpstr>Заголовки слайдов</vt:lpstr>
      </vt:variant>
      <vt:variant>
        <vt:i4>35</vt:i4>
      </vt:variant>
    </vt:vector>
  </HeadingPairs>
  <TitlesOfParts>
    <vt:vector size="40" baseType="lpstr">
      <vt:lpstr>Тема2</vt:lpstr>
      <vt:lpstr>Custom Design</vt:lpstr>
      <vt:lpstr>Тема5</vt:lpstr>
      <vt:lpstr>Специальное оформление</vt:lpstr>
      <vt:lpstr>Тема6</vt:lpstr>
      <vt:lpstr>Слайд 1</vt:lpstr>
      <vt:lpstr>Территория опережающего социально-экономического развития (ТОСЭР)</vt:lpstr>
      <vt:lpstr>Резиденты ТОСЭР Наволоки</vt:lpstr>
      <vt:lpstr>Резиденты ТОСЭР Наволоки</vt:lpstr>
      <vt:lpstr>Резиденты ТОСЭР Наволоки</vt:lpstr>
      <vt:lpstr>ТОСЭР Наволоки</vt:lpstr>
      <vt:lpstr>Слайд 7</vt:lpstr>
      <vt:lpstr>Слайд 8</vt:lpstr>
      <vt:lpstr>Слайд 9</vt:lpstr>
      <vt:lpstr>Развитие малого и среднего предпринимательства</vt:lpstr>
      <vt:lpstr>Финансы</vt:lpstr>
      <vt:lpstr>Слайд 12</vt:lpstr>
      <vt:lpstr>РАСХОДЫ 2019 год Жилищно-коммунальное хозяйство</vt:lpstr>
      <vt:lpstr>Слайд 14</vt:lpstr>
      <vt:lpstr>РАСХОДЫ 2019 год Коммунальное хозяйство</vt:lpstr>
      <vt:lpstr>РАСХОДЫ 2019 год Благоустройство</vt:lpstr>
      <vt:lpstr>РАСХОДЫ 2019 год Благоустройство</vt:lpstr>
      <vt:lpstr>РАСХОДЫ 2019 год Благоустройство</vt:lpstr>
      <vt:lpstr>Слайд 19</vt:lpstr>
      <vt:lpstr>РАСХОДЫ 2019 год Дорожное хозяйство</vt:lpstr>
      <vt:lpstr>РАСХОДЫ 2019 год Дорожное хозяйство</vt:lpstr>
      <vt:lpstr>Контрактная служба</vt:lpstr>
      <vt:lpstr>Социальная политика  и работа с населением</vt:lpstr>
      <vt:lpstr>Молодежная политика</vt:lpstr>
      <vt:lpstr>Физическая культура и спорт</vt:lpstr>
      <vt:lpstr>Физическая культура и спорт</vt:lpstr>
      <vt:lpstr>Физическая культура и спорт</vt:lpstr>
      <vt:lpstr>Культура</vt:lpstr>
      <vt:lpstr>Культура</vt:lpstr>
      <vt:lpstr>Культура</vt:lpstr>
      <vt:lpstr>Культура</vt:lpstr>
      <vt:lpstr>РАСХОДЫ 2019 год Культура</vt:lpstr>
      <vt:lpstr>Развитие институтов гражданского общества</vt:lpstr>
      <vt:lpstr>Развитие институтов гражданского общества</vt:lpstr>
      <vt:lpstr>Слайд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EKulakova</dc:creator>
  <cp:lastModifiedBy>AKudrikova</cp:lastModifiedBy>
  <cp:revision>526</cp:revision>
  <dcterms:created xsi:type="dcterms:W3CDTF">2019-03-07T05:55:32Z</dcterms:created>
  <dcterms:modified xsi:type="dcterms:W3CDTF">2020-03-17T04:56:15Z</dcterms:modified>
</cp:coreProperties>
</file>